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Lst>
  <p:notesMasterIdLst>
    <p:notesMasterId r:id="rId34"/>
  </p:notesMasterIdLst>
  <p:handoutMasterIdLst>
    <p:handoutMasterId r:id="rId35"/>
  </p:handoutMasterIdLst>
  <p:sldIdLst>
    <p:sldId id="291" r:id="rId2"/>
    <p:sldId id="256"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17" r:id="rId18"/>
    <p:sldId id="306" r:id="rId19"/>
    <p:sldId id="307" r:id="rId20"/>
    <p:sldId id="308" r:id="rId21"/>
    <p:sldId id="257" r:id="rId22"/>
    <p:sldId id="258" r:id="rId23"/>
    <p:sldId id="278" r:id="rId24"/>
    <p:sldId id="277" r:id="rId25"/>
    <p:sldId id="309" r:id="rId26"/>
    <p:sldId id="279" r:id="rId27"/>
    <p:sldId id="311" r:id="rId28"/>
    <p:sldId id="312" r:id="rId29"/>
    <p:sldId id="313" r:id="rId30"/>
    <p:sldId id="314" r:id="rId31"/>
    <p:sldId id="316" r:id="rId32"/>
    <p:sldId id="315" r:id="rId3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8" autoAdjust="0"/>
  </p:normalViewPr>
  <p:slideViewPr>
    <p:cSldViewPr>
      <p:cViewPr varScale="1">
        <p:scale>
          <a:sx n="100" d="100"/>
          <a:sy n="100" d="100"/>
        </p:scale>
        <p:origin x="-3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tableStyles" Target="tableStyles.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notesMaster" Target="notesMasters/notesMaster1.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theme" Target="theme/theme1.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viewProps" Target="viewProp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presProps" Target="presProps.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handoutMaster" Target="handoutMasters/handoutMaster1.xml" />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15363" name="Rectangle 3"/>
          <p:cNvSpPr>
            <a:spLocks noGrp="1" noChangeArrowheads="1"/>
          </p:cNvSpPr>
          <p:nvPr>
            <p:ph type="dt" sz="quarter" idx="1"/>
          </p:nvPr>
        </p:nvSpPr>
        <p:spPr bwMode="auto">
          <a:xfrm>
            <a:off x="397912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15364" name="Rectangle 4"/>
          <p:cNvSpPr>
            <a:spLocks noGrp="1" noChangeArrowheads="1"/>
          </p:cNvSpPr>
          <p:nvPr>
            <p:ph type="ftr" sz="quarter" idx="2"/>
          </p:nvPr>
        </p:nvSpPr>
        <p:spPr bwMode="auto">
          <a:xfrm>
            <a:off x="1" y="8843328"/>
            <a:ext cx="3043979" cy="46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15365" name="Rectangle 5"/>
          <p:cNvSpPr>
            <a:spLocks noGrp="1" noChangeArrowheads="1"/>
          </p:cNvSpPr>
          <p:nvPr>
            <p:ph type="sldNum" sz="quarter" idx="3"/>
          </p:nvPr>
        </p:nvSpPr>
        <p:spPr bwMode="auto">
          <a:xfrm>
            <a:off x="3979121" y="8843328"/>
            <a:ext cx="3043979" cy="46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sz="1200">
                <a:latin typeface="Times New Roman" pitchFamily="18" charset="0"/>
              </a:defRPr>
            </a:lvl1pPr>
          </a:lstStyle>
          <a:p>
            <a:pPr>
              <a:defRPr/>
            </a:pPr>
            <a:fld id="{86F79087-E998-418E-A6F3-42F8EB4E7035}" type="slidenum">
              <a:rPr lang="en-US" altLang="en-US"/>
              <a:pPr>
                <a:defRPr/>
              </a:pPr>
              <a:t>‹#›</a:t>
            </a:fld>
            <a:endParaRPr lang="en-US" altLang="en-US" dirty="0"/>
          </a:p>
        </p:txBody>
      </p:sp>
    </p:spTree>
    <p:extLst>
      <p:ext uri="{BB962C8B-B14F-4D97-AF65-F5344CB8AC3E}">
        <p14:creationId xmlns:p14="http://schemas.microsoft.com/office/powerpoint/2010/main" val="302051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17411" name="Rectangle 3"/>
          <p:cNvSpPr>
            <a:spLocks noGrp="1" noChangeArrowheads="1"/>
          </p:cNvSpPr>
          <p:nvPr>
            <p:ph type="dt" idx="1"/>
          </p:nvPr>
        </p:nvSpPr>
        <p:spPr bwMode="auto">
          <a:xfrm>
            <a:off x="397912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36733" y="4422459"/>
            <a:ext cx="5149637"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7414" name="Rectangle 6"/>
          <p:cNvSpPr>
            <a:spLocks noGrp="1" noChangeArrowheads="1"/>
          </p:cNvSpPr>
          <p:nvPr>
            <p:ph type="ftr" sz="quarter" idx="4"/>
          </p:nvPr>
        </p:nvSpPr>
        <p:spPr bwMode="auto">
          <a:xfrm>
            <a:off x="1" y="8843328"/>
            <a:ext cx="3043979" cy="46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17415" name="Rectangle 7"/>
          <p:cNvSpPr>
            <a:spLocks noGrp="1" noChangeArrowheads="1"/>
          </p:cNvSpPr>
          <p:nvPr>
            <p:ph type="sldNum" sz="quarter" idx="5"/>
          </p:nvPr>
        </p:nvSpPr>
        <p:spPr bwMode="auto">
          <a:xfrm>
            <a:off x="3979121" y="8843328"/>
            <a:ext cx="3043979" cy="46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sz="1200">
                <a:latin typeface="Times New Roman" pitchFamily="18" charset="0"/>
              </a:defRPr>
            </a:lvl1pPr>
          </a:lstStyle>
          <a:p>
            <a:pPr>
              <a:defRPr/>
            </a:pPr>
            <a:fld id="{075F836B-43B1-487C-BA63-EB64605AE2C4}" type="slidenum">
              <a:rPr lang="en-US" altLang="en-US"/>
              <a:pPr>
                <a:defRPr/>
              </a:pPr>
              <a:t>‹#›</a:t>
            </a:fld>
            <a:endParaRPr lang="en-US" altLang="en-US" dirty="0"/>
          </a:p>
        </p:txBody>
      </p:sp>
    </p:spTree>
    <p:extLst>
      <p:ext uri="{BB962C8B-B14F-4D97-AF65-F5344CB8AC3E}">
        <p14:creationId xmlns:p14="http://schemas.microsoft.com/office/powerpoint/2010/main" val="2140453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E062A9A-D4F1-4493-BE8B-6EA4943868F2}" type="slidenum">
              <a:rPr lang="en-US" altLang="en-US" smtClean="0"/>
              <a:pPr>
                <a:defRPr/>
              </a:pPr>
              <a:t>‹#›</a:t>
            </a:fld>
            <a:endParaRPr lang="en-US" altLang="en-US" dirty="0"/>
          </a:p>
        </p:txBody>
      </p:sp>
    </p:spTree>
    <p:extLst>
      <p:ext uri="{BB962C8B-B14F-4D97-AF65-F5344CB8AC3E}">
        <p14:creationId xmlns:p14="http://schemas.microsoft.com/office/powerpoint/2010/main" val="224465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02AC8-5CF3-45D0-9B46-2A153B36E825}"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7884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02AC8-5CF3-45D0-9B46-2A153B36E825}"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180034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435"/>
            <a:ext cx="7772400" cy="2387600"/>
          </a:xfrm>
        </p:spPr>
        <p:txBody>
          <a:bodyPr anchor="b">
            <a:normAutofit/>
          </a:bodyPr>
          <a:lstStyle>
            <a:lvl1pPr algn="ctr">
              <a:defRPr sz="4000" b="0"/>
            </a:lvl1pPr>
          </a:lstStyle>
          <a:p>
            <a:r>
              <a:rPr lang="en-US" smtClean="0"/>
              <a:t>Click to edit Master title style</a:t>
            </a:r>
            <a:endParaRPr lang="en-US" dirty="0"/>
          </a:p>
        </p:txBody>
      </p:sp>
      <p:sp>
        <p:nvSpPr>
          <p:cNvPr id="3" name="Subtitle 2"/>
          <p:cNvSpPr>
            <a:spLocks noGrp="1"/>
          </p:cNvSpPr>
          <p:nvPr>
            <p:ph type="subTitle" idx="1"/>
          </p:nvPr>
        </p:nvSpPr>
        <p:spPr>
          <a:xfrm>
            <a:off x="1143000" y="3720761"/>
            <a:ext cx="6858000" cy="44334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1773310" y="4339561"/>
            <a:ext cx="5597380" cy="914400"/>
          </a:xfrm>
        </p:spPr>
        <p:txBody>
          <a:bodyPr>
            <a:normAutofit/>
          </a:bodyPr>
          <a:lstStyle>
            <a:lvl1pPr marL="0" indent="0" algn="ctr">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
        <p:nvSpPr>
          <p:cNvPr id="18" name="Text Placeholder 16"/>
          <p:cNvSpPr>
            <a:spLocks noGrp="1"/>
          </p:cNvSpPr>
          <p:nvPr>
            <p:ph type="body" sz="quarter" idx="12"/>
          </p:nvPr>
        </p:nvSpPr>
        <p:spPr>
          <a:xfrm>
            <a:off x="817950" y="5771880"/>
            <a:ext cx="3621316" cy="243856"/>
          </a:xfr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smtClean="0"/>
              <a:t>Click to edit Master text styles</a:t>
            </a:r>
          </a:p>
        </p:txBody>
      </p:sp>
      <p:sp>
        <p:nvSpPr>
          <p:cNvPr id="20" name="Text Placeholder 18"/>
          <p:cNvSpPr>
            <a:spLocks noGrp="1"/>
          </p:cNvSpPr>
          <p:nvPr>
            <p:ph type="body" sz="quarter" idx="13"/>
          </p:nvPr>
        </p:nvSpPr>
        <p:spPr>
          <a:xfrm>
            <a:off x="817949" y="6181852"/>
            <a:ext cx="3621316" cy="255016"/>
          </a:xfr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32019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Pictur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0"/>
          </p:nvPr>
        </p:nvSpPr>
        <p:spPr>
          <a:xfrm>
            <a:off x="628650" y="1600201"/>
            <a:ext cx="788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979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96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1418CB-C7B1-4C1E-9C5F-2726E583D4A9}" type="slidenum">
              <a:rPr lang="en-US" altLang="en-US"/>
              <a:pPr>
                <a:defRPr/>
              </a:pPr>
              <a:t>‹#›</a:t>
            </a:fld>
            <a:endParaRPr lang="en-US" altLang="en-US"/>
          </a:p>
        </p:txBody>
      </p:sp>
    </p:spTree>
    <p:extLst>
      <p:ext uri="{BB962C8B-B14F-4D97-AF65-F5344CB8AC3E}">
        <p14:creationId xmlns:p14="http://schemas.microsoft.com/office/powerpoint/2010/main" val="24327723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467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807F83"/>
              </a:buClr>
              <a:defRPr baseline="0">
                <a:solidFill>
                  <a:srgbClr val="00467F"/>
                </a:solidFill>
              </a:defRPr>
            </a:lvl1pPr>
            <a:lvl2pPr marL="685800" indent="-228600">
              <a:buClr>
                <a:srgbClr val="807F83"/>
              </a:buClr>
              <a:buFont typeface="Wingdings" pitchFamily="2" charset="2"/>
              <a:buChar char="§"/>
              <a:defRPr baseline="0">
                <a:solidFill>
                  <a:srgbClr val="00467F"/>
                </a:solidFill>
              </a:defRPr>
            </a:lvl2pPr>
            <a:lvl3pPr>
              <a:buClr>
                <a:srgbClr val="807F83"/>
              </a:buClr>
              <a:defRPr baseline="0">
                <a:solidFill>
                  <a:srgbClr val="00467F"/>
                </a:solidFill>
              </a:defRPr>
            </a:lvl3pPr>
            <a:lvl4pPr marL="1280160" indent="-228600">
              <a:buClr>
                <a:srgbClr val="807F83"/>
              </a:buClr>
              <a:buFont typeface="Wingdings" pitchFamily="2" charset="2"/>
              <a:buChar char="§"/>
              <a:defRPr baseline="0">
                <a:solidFill>
                  <a:srgbClr val="00467F"/>
                </a:solidFill>
              </a:defRPr>
            </a:lvl4pPr>
            <a:lvl5pPr marL="1554480" indent="-228600">
              <a:buClr>
                <a:srgbClr val="807F83"/>
              </a:buClr>
              <a:buFont typeface="Wingdings" pitchFamily="2" charset="2"/>
              <a:buChar char="Ø"/>
              <a:defRPr baseline="0">
                <a:solidFill>
                  <a:srgbClr val="0046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02AC8-5CF3-45D0-9B46-2A153B36E825}"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2244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02AC8-5CF3-45D0-9B46-2A153B36E825}"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409547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202AC8-5CF3-45D0-9B46-2A153B36E825}"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96198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02AC8-5CF3-45D0-9B46-2A153B36E825}"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29820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202AC8-5CF3-45D0-9B46-2A153B36E825}"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236114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02AC8-5CF3-45D0-9B46-2A153B36E825}"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74588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02AC8-5CF3-45D0-9B46-2A153B36E825}"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394097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02AC8-5CF3-45D0-9B46-2A153B36E825}"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3E3B8-0498-40A8-8539-789E74FF4DDB}" type="slidenum">
              <a:rPr lang="en-US" smtClean="0"/>
              <a:t>‹#›</a:t>
            </a:fld>
            <a:endParaRPr lang="en-US"/>
          </a:p>
        </p:txBody>
      </p:sp>
    </p:spTree>
    <p:extLst>
      <p:ext uri="{BB962C8B-B14F-4D97-AF65-F5344CB8AC3E}">
        <p14:creationId xmlns:p14="http://schemas.microsoft.com/office/powerpoint/2010/main" val="1160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Group 14"/>
          <p:cNvGrpSpPr/>
          <p:nvPr/>
        </p:nvGrpSpPr>
        <p:grpSpPr>
          <a:xfrm>
            <a:off x="0" y="5057956"/>
            <a:ext cx="9144000" cy="1828799"/>
            <a:chOff x="0" y="5029201"/>
            <a:chExt cx="9144000" cy="1828799"/>
          </a:xfrm>
        </p:grpSpPr>
        <p:pic>
          <p:nvPicPr>
            <p:cNvPr id="16"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0" y="5029201"/>
              <a:ext cx="91440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371599" y="6435725"/>
              <a:ext cx="4605191" cy="276999"/>
            </a:xfrm>
            <a:prstGeom prst="rect">
              <a:avLst/>
            </a:prstGeom>
            <a:noFill/>
          </p:spPr>
          <p:txBody>
            <a:bodyPr wrap="square" rtlCol="0">
              <a:spAutoFit/>
            </a:bodyPr>
            <a:lstStyle/>
            <a:p>
              <a:r>
                <a:rPr lang="en-US" sz="1200" dirty="0" smtClean="0">
                  <a:solidFill>
                    <a:schemeClr val="bg1"/>
                  </a:solidFill>
                </a:rPr>
                <a:t>Telecommunications Law</a:t>
              </a:r>
              <a:endParaRPr lang="en-US" sz="1200" dirty="0">
                <a:solidFill>
                  <a:schemeClr val="bg1"/>
                </a:solidFill>
              </a:endParaRPr>
            </a:p>
          </p:txBody>
        </p:sp>
        <p:pic>
          <p:nvPicPr>
            <p:cNvPr id="18" name="Picture 17" descr="Logo_02_BB&amp;K_1c_White.png"/>
            <p:cNvPicPr>
              <a:picLocks noChangeAspect="1"/>
            </p:cNvPicPr>
            <p:nvPr/>
          </p:nvPicPr>
          <p:blipFill rotWithShape="1">
            <a:blip r:embed="rId17" cstate="print">
              <a:extLst>
                <a:ext uri="{28A0092B-C50C-407E-A947-70E740481C1C}">
                  <a14:useLocalDpi xmlns:a14="http://schemas.microsoft.com/office/drawing/2010/main" val="0"/>
                </a:ext>
              </a:extLst>
            </a:blip>
            <a:srcRect l="3061" t="24787" r="76020" b="25235"/>
            <a:stretch/>
          </p:blipFill>
          <p:spPr>
            <a:xfrm>
              <a:off x="757300" y="6391273"/>
              <a:ext cx="546100" cy="270023"/>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2951"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bg1"/>
                </a:solidFill>
              </a:defRPr>
            </a:lvl1pPr>
          </a:lstStyle>
          <a:p>
            <a:fld id="{F323E3B8-0498-40A8-8539-789E74FF4DDB}" type="slidenum">
              <a:rPr lang="en-US" smtClean="0"/>
              <a:pPr/>
              <a:t>‹#›</a:t>
            </a:fld>
            <a:endParaRPr lang="en-US" dirty="0"/>
          </a:p>
        </p:txBody>
      </p:sp>
      <p:sp>
        <p:nvSpPr>
          <p:cNvPr id="5" name="Footer Placeholder 4"/>
          <p:cNvSpPr>
            <a:spLocks noGrp="1"/>
          </p:cNvSpPr>
          <p:nvPr>
            <p:ph type="ftr" sz="quarter" idx="3"/>
          </p:nvPr>
        </p:nvSpPr>
        <p:spPr>
          <a:xfrm>
            <a:off x="3129951" y="6324600"/>
            <a:ext cx="2895600" cy="365125"/>
          </a:xfrm>
          <a:prstGeom prst="rect">
            <a:avLst/>
          </a:prstGeom>
        </p:spPr>
        <p:txBody>
          <a:bodyPr vert="horz" lIns="91440" tIns="45720" rIns="91440" bIns="45720" rtlCol="0" anchor="ctr"/>
          <a:lstStyle>
            <a:lvl1pPr algn="ctr">
              <a:defRPr sz="1200">
                <a:solidFill>
                  <a:srgbClr val="00467F"/>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467F"/>
                </a:solidFill>
              </a:defRPr>
            </a:lvl1pPr>
          </a:lstStyle>
          <a:p>
            <a:endParaRPr lang="en-US" dirty="0"/>
          </a:p>
        </p:txBody>
      </p:sp>
    </p:spTree>
    <p:extLst>
      <p:ext uri="{BB962C8B-B14F-4D97-AF65-F5344CB8AC3E}">
        <p14:creationId xmlns:p14="http://schemas.microsoft.com/office/powerpoint/2010/main" val="707304830"/>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3" r:id="rId14"/>
  </p:sldLayoutIdLst>
  <p:hf hdr="0" ftr="0" dt="0"/>
  <p:txStyles>
    <p:titleStyle>
      <a:lvl1pPr algn="ctr" defTabSz="914400" rtl="0" eaLnBrk="1" latinLnBrk="0" hangingPunct="1">
        <a:spcBef>
          <a:spcPct val="0"/>
        </a:spcBef>
        <a:buNone/>
        <a:defRPr sz="4400" kern="1200">
          <a:solidFill>
            <a:srgbClr val="00467F"/>
          </a:solidFill>
          <a:latin typeface="+mj-lt"/>
          <a:ea typeface="+mj-ea"/>
          <a:cs typeface="+mj-cs"/>
        </a:defRPr>
      </a:lvl1pPr>
    </p:titleStyle>
    <p:bodyStyle>
      <a:lvl1pPr marL="228600" indent="-228600" algn="l" defTabSz="914400" rtl="0" eaLnBrk="1" latinLnBrk="0" hangingPunct="1">
        <a:spcBef>
          <a:spcPts val="25"/>
        </a:spcBef>
        <a:buClr>
          <a:srgbClr val="807F83"/>
        </a:buClr>
        <a:buFont typeface="Arial" pitchFamily="34" charset="0"/>
        <a:buChar char="•"/>
        <a:defRPr sz="3200" kern="1200">
          <a:solidFill>
            <a:srgbClr val="00467F"/>
          </a:solidFill>
          <a:latin typeface="+mn-lt"/>
          <a:ea typeface="+mn-ea"/>
          <a:cs typeface="+mn-cs"/>
        </a:defRPr>
      </a:lvl1pPr>
      <a:lvl2pPr marL="685800" indent="-228600" algn="l" defTabSz="914400" rtl="0" eaLnBrk="1" latinLnBrk="0" hangingPunct="1">
        <a:spcBef>
          <a:spcPts val="300"/>
        </a:spcBef>
        <a:buClr>
          <a:srgbClr val="807F83"/>
        </a:buClr>
        <a:buFont typeface="Wingdings" pitchFamily="2" charset="2"/>
        <a:buChar char="§"/>
        <a:defRPr sz="2800" kern="1200">
          <a:solidFill>
            <a:srgbClr val="00467F"/>
          </a:solidFill>
          <a:latin typeface="+mn-lt"/>
          <a:ea typeface="+mn-ea"/>
          <a:cs typeface="+mn-cs"/>
        </a:defRPr>
      </a:lvl2pPr>
      <a:lvl3pPr marL="1005840" indent="-228600" algn="l" defTabSz="914400" rtl="0" eaLnBrk="1" latinLnBrk="0" hangingPunct="1">
        <a:spcBef>
          <a:spcPts val="600"/>
        </a:spcBef>
        <a:buClr>
          <a:srgbClr val="807F83"/>
        </a:buClr>
        <a:buFont typeface="Arial" pitchFamily="34" charset="0"/>
        <a:buChar char="•"/>
        <a:defRPr sz="2400" kern="1200">
          <a:solidFill>
            <a:srgbClr val="00467F"/>
          </a:solidFill>
          <a:latin typeface="+mn-lt"/>
          <a:ea typeface="+mn-ea"/>
          <a:cs typeface="+mn-cs"/>
        </a:defRPr>
      </a:lvl3pPr>
      <a:lvl4pPr marL="1280160" indent="-228600" algn="l" defTabSz="914400" rtl="0" eaLnBrk="1" latinLnBrk="0" hangingPunct="1">
        <a:spcBef>
          <a:spcPts val="900"/>
        </a:spcBef>
        <a:buClr>
          <a:srgbClr val="807F83"/>
        </a:buClr>
        <a:buFont typeface="Wingdings" pitchFamily="2" charset="2"/>
        <a:buChar char="§"/>
        <a:defRPr sz="2000" kern="1200">
          <a:solidFill>
            <a:srgbClr val="00467F"/>
          </a:solidFill>
          <a:latin typeface="+mn-lt"/>
          <a:ea typeface="+mn-ea"/>
          <a:cs typeface="+mn-cs"/>
        </a:defRPr>
      </a:lvl4pPr>
      <a:lvl5pPr marL="1554480" indent="-228600" algn="l" defTabSz="914400" rtl="0" eaLnBrk="1" latinLnBrk="0" hangingPunct="1">
        <a:spcBef>
          <a:spcPts val="1200"/>
        </a:spcBef>
        <a:buClr>
          <a:srgbClr val="807F83"/>
        </a:buClr>
        <a:buFont typeface="Wingdings" pitchFamily="2" charset="2"/>
        <a:buChar char="Ø"/>
        <a:defRPr sz="2000" kern="1200">
          <a:solidFill>
            <a:srgbClr val="0046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pvca.gov/916/Cell-Si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bklaw.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317226"/>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SIGNIFICANT GAP ANALYSIS</a:t>
            </a:r>
          </a:p>
        </p:txBody>
      </p:sp>
      <p:sp>
        <p:nvSpPr>
          <p:cNvPr id="14339" name="Rectangle 3"/>
          <p:cNvSpPr>
            <a:spLocks noGrp="1" noChangeArrowheads="1"/>
          </p:cNvSpPr>
          <p:nvPr>
            <p:ph type="body" idx="1"/>
          </p:nvPr>
        </p:nvSpPr>
        <p:spPr/>
        <p:txBody>
          <a:bodyPr/>
          <a:lstStyle/>
          <a:p>
            <a:pPr algn="just">
              <a:buClr>
                <a:srgbClr val="284C6A"/>
              </a:buClr>
              <a:buSzPct val="115000"/>
            </a:pPr>
            <a:r>
              <a:rPr lang="en-US" altLang="en-US" sz="2400" dirty="0" smtClean="0"/>
              <a:t>Gap is a hole in the provider’s geographic service area</a:t>
            </a:r>
          </a:p>
          <a:p>
            <a:pPr algn="just">
              <a:buClr>
                <a:srgbClr val="284C6A"/>
              </a:buClr>
              <a:buSzPct val="115000"/>
            </a:pPr>
            <a:r>
              <a:rPr lang="en-US" altLang="en-US" sz="2800" dirty="0" smtClean="0"/>
              <a:t> </a:t>
            </a:r>
            <a:r>
              <a:rPr lang="en-US" altLang="en-US" sz="2400" dirty="0" smtClean="0"/>
              <a:t>Service Provider bears the burden of proving:</a:t>
            </a:r>
          </a:p>
          <a:p>
            <a:pPr lvl="1" algn="just">
              <a:buClr>
                <a:srgbClr val="284C6A"/>
              </a:buClr>
              <a:buSzPct val="115000"/>
            </a:pPr>
            <a:r>
              <a:rPr lang="en-US" altLang="en-US" sz="2400" dirty="0"/>
              <a:t>Existence of the </a:t>
            </a:r>
            <a:r>
              <a:rPr lang="en-US" altLang="en-US" sz="2400" dirty="0" smtClean="0"/>
              <a:t>gap</a:t>
            </a:r>
          </a:p>
          <a:p>
            <a:pPr lvl="1" algn="just">
              <a:buClr>
                <a:srgbClr val="284C6A"/>
              </a:buClr>
              <a:buSzPct val="115000"/>
            </a:pPr>
            <a:r>
              <a:rPr lang="en-US" altLang="en-US" sz="2400" dirty="0"/>
              <a:t>The project closes the gap in the least intrusive means possible.</a:t>
            </a:r>
            <a:endParaRPr lang="en-US" altLang="en-US" sz="2400" dirty="0" smtClean="0"/>
          </a:p>
          <a:p>
            <a:pPr eaLnBrk="1" hangingPunct="1">
              <a:buClr>
                <a:srgbClr val="284C6A"/>
              </a:buClr>
              <a:buSzPct val="115000"/>
            </a:pPr>
            <a:r>
              <a:rPr lang="en-US" altLang="en-US" sz="2400" dirty="0" smtClean="0"/>
              <a:t>Gap v. Capacity</a:t>
            </a:r>
          </a:p>
        </p:txBody>
      </p:sp>
      <p:sp>
        <p:nvSpPr>
          <p:cNvPr id="2" name="Slide Number Placeholder 1"/>
          <p:cNvSpPr>
            <a:spLocks noGrp="1"/>
          </p:cNvSpPr>
          <p:nvPr>
            <p:ph type="sldNum" sz="quarter" idx="12"/>
          </p:nvPr>
        </p:nvSpPr>
        <p:spPr/>
        <p:txBody>
          <a:bodyPr/>
          <a:lstStyle/>
          <a:p>
            <a:fld id="{F323E3B8-0498-40A8-8539-789E74FF4DDB}" type="slidenum">
              <a:rPr lang="en-US" smtClean="0"/>
              <a:t>10</a:t>
            </a:fld>
            <a:endParaRPr lang="en-US"/>
          </a:p>
        </p:txBody>
      </p:sp>
    </p:spTree>
    <p:extLst>
      <p:ext uri="{BB962C8B-B14F-4D97-AF65-F5344CB8AC3E}">
        <p14:creationId xmlns:p14="http://schemas.microsoft.com/office/powerpoint/2010/main" val="109503869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STANDARDS FOR DENIAL</a:t>
            </a:r>
          </a:p>
        </p:txBody>
      </p:sp>
      <p:sp>
        <p:nvSpPr>
          <p:cNvPr id="7171" name="Rectangle 3"/>
          <p:cNvSpPr>
            <a:spLocks noGrp="1" noChangeArrowheads="1"/>
          </p:cNvSpPr>
          <p:nvPr>
            <p:ph type="body" idx="1"/>
          </p:nvPr>
        </p:nvSpPr>
        <p:spPr>
          <a:xfrm>
            <a:off x="492919" y="1719746"/>
            <a:ext cx="8077200" cy="4495800"/>
          </a:xfrm>
        </p:spPr>
        <p:txBody>
          <a:bodyPr/>
          <a:lstStyle/>
          <a:p>
            <a:pPr>
              <a:buClr>
                <a:srgbClr val="284C6A"/>
              </a:buClr>
              <a:buSzPct val="115000"/>
              <a:buFont typeface="Arial" panose="020B0604020202020204" pitchFamily="34" charset="0"/>
              <a:buChar char="•"/>
              <a:defRPr/>
            </a:pPr>
            <a:r>
              <a:rPr lang="en-US" sz="2400" dirty="0" smtClean="0"/>
              <a:t>Denials can be based on aesthetics / least </a:t>
            </a:r>
            <a:r>
              <a:rPr lang="en-US" sz="2400" dirty="0"/>
              <a:t>i</a:t>
            </a:r>
            <a:r>
              <a:rPr lang="en-US" sz="2400" dirty="0" smtClean="0"/>
              <a:t>ntrusive means.</a:t>
            </a:r>
          </a:p>
          <a:p>
            <a:pPr>
              <a:spcBef>
                <a:spcPts val="2400"/>
              </a:spcBef>
              <a:buClr>
                <a:srgbClr val="284C6A"/>
              </a:buClr>
              <a:buSzPct val="115000"/>
              <a:buFont typeface="Arial" panose="020B0604020202020204" pitchFamily="34" charset="0"/>
              <a:buChar char="•"/>
              <a:defRPr/>
            </a:pPr>
            <a:r>
              <a:rPr lang="en-US" sz="2400" dirty="0" smtClean="0"/>
              <a:t>Denials of applications </a:t>
            </a:r>
            <a:r>
              <a:rPr lang="en-US" sz="2400" u="sng" dirty="0" smtClean="0"/>
              <a:t>cannot</a:t>
            </a:r>
            <a:r>
              <a:rPr lang="en-US" sz="2400" dirty="0" smtClean="0"/>
              <a:t> be based on “the environmental effects of radio frequency emissions to the extent that such facilities comply with the [FCC’s] regulations concerning such emissions.”  47 </a:t>
            </a:r>
            <a:r>
              <a:rPr lang="en-US" sz="2400" dirty="0" err="1" smtClean="0"/>
              <a:t>U.S.C</a:t>
            </a:r>
            <a:r>
              <a:rPr lang="en-US" sz="2400" dirty="0" smtClean="0"/>
              <a:t>. § 332(c)(7)(B)(iv). </a:t>
            </a:r>
          </a:p>
          <a:p>
            <a:pPr marL="0" indent="0" eaLnBrk="1" hangingPunct="1">
              <a:buFontTx/>
              <a:buNone/>
              <a:defRPr/>
            </a:pPr>
            <a:endParaRPr lang="en-US" altLang="en-US" sz="1800" b="1"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11</a:t>
            </a:fld>
            <a:endParaRPr lang="en-US"/>
          </a:p>
        </p:txBody>
      </p:sp>
    </p:spTree>
    <p:extLst>
      <p:ext uri="{BB962C8B-B14F-4D97-AF65-F5344CB8AC3E}">
        <p14:creationId xmlns:p14="http://schemas.microsoft.com/office/powerpoint/2010/main" val="218508249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STANDARDS FOR DENIAL</a:t>
            </a:r>
          </a:p>
        </p:txBody>
      </p:sp>
      <p:sp>
        <p:nvSpPr>
          <p:cNvPr id="7171" name="Rectangle 3"/>
          <p:cNvSpPr>
            <a:spLocks noGrp="1" noChangeArrowheads="1"/>
          </p:cNvSpPr>
          <p:nvPr>
            <p:ph type="body" idx="1"/>
          </p:nvPr>
        </p:nvSpPr>
        <p:spPr>
          <a:xfrm>
            <a:off x="512763" y="2001838"/>
            <a:ext cx="8077200" cy="4495800"/>
          </a:xfrm>
        </p:spPr>
        <p:txBody>
          <a:bodyPr/>
          <a:lstStyle/>
          <a:p>
            <a:pPr marL="0" algn="just">
              <a:buFontTx/>
              <a:buNone/>
              <a:defRPr/>
            </a:pPr>
            <a:r>
              <a:rPr lang="en-US" sz="2400" b="1" dirty="0" smtClean="0"/>
              <a:t>Denial of a wireless facility permit must be supported by </a:t>
            </a:r>
            <a:r>
              <a:rPr lang="en-US" sz="2400" b="1" u="sng" dirty="0" smtClean="0"/>
              <a:t>substantial evidence</a:t>
            </a:r>
            <a:r>
              <a:rPr lang="en-US" sz="2400" b="1" dirty="0" smtClean="0"/>
              <a:t> in the </a:t>
            </a:r>
            <a:r>
              <a:rPr lang="en-US" sz="2400" b="1" u="sng" dirty="0" smtClean="0"/>
              <a:t>written record</a:t>
            </a:r>
            <a:r>
              <a:rPr lang="en-US" sz="2400" b="1" dirty="0" smtClean="0"/>
              <a:t> of the hearing.</a:t>
            </a:r>
            <a:r>
              <a:rPr lang="en-US" sz="2400" dirty="0" smtClean="0"/>
              <a:t>  </a:t>
            </a:r>
            <a:r>
              <a:rPr lang="en-US" sz="2400" i="1" dirty="0" smtClean="0"/>
              <a:t>See </a:t>
            </a:r>
            <a:r>
              <a:rPr lang="en-US" sz="2400" dirty="0" smtClean="0"/>
              <a:t>47 </a:t>
            </a:r>
            <a:r>
              <a:rPr lang="en-US" sz="2400" dirty="0" err="1" smtClean="0"/>
              <a:t>U.S.C</a:t>
            </a:r>
            <a:r>
              <a:rPr lang="en-US" sz="2400" dirty="0" smtClean="0"/>
              <a:t>. § 332(c)(7)(B)(iii); </a:t>
            </a:r>
            <a:r>
              <a:rPr lang="en-US" sz="2400" i="1" dirty="0" err="1" smtClean="0"/>
              <a:t>MetroPCS</a:t>
            </a:r>
            <a:r>
              <a:rPr lang="en-US" sz="2400" dirty="0" smtClean="0"/>
              <a:t>, 400 </a:t>
            </a:r>
            <a:r>
              <a:rPr lang="en-US" sz="2400" dirty="0" err="1" smtClean="0"/>
              <a:t>F.3d</a:t>
            </a:r>
            <a:r>
              <a:rPr lang="en-US" sz="2400" dirty="0" smtClean="0"/>
              <a:t> at 723-24.  </a:t>
            </a:r>
          </a:p>
          <a:p>
            <a:pPr algn="just">
              <a:spcBef>
                <a:spcPts val="2400"/>
              </a:spcBef>
              <a:buClr>
                <a:srgbClr val="284C6A"/>
              </a:buClr>
              <a:buSzPct val="115000"/>
              <a:buFont typeface="Arial" pitchFamily="34" charset="0"/>
              <a:buChar char="•"/>
              <a:defRPr/>
            </a:pPr>
            <a:r>
              <a:rPr lang="en-US" sz="2400" dirty="0" smtClean="0"/>
              <a:t>Substantial evidence = “less than a preponderance, but more than a scintilla of evidence.  It means such relevant evidence as a reasonable mind might accept as adequate to support a conclusion.”  </a:t>
            </a:r>
          </a:p>
          <a:p>
            <a:pPr algn="just">
              <a:buFontTx/>
              <a:buNone/>
              <a:defRPr/>
            </a:pPr>
            <a:endParaRPr lang="en-US" sz="1800"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12</a:t>
            </a:fld>
            <a:endParaRPr lang="en-US"/>
          </a:p>
        </p:txBody>
      </p:sp>
    </p:spTree>
    <p:extLst>
      <p:ext uri="{BB962C8B-B14F-4D97-AF65-F5344CB8AC3E}">
        <p14:creationId xmlns:p14="http://schemas.microsoft.com/office/powerpoint/2010/main" val="354100588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FEDERAL SHOT CLOCKS</a:t>
            </a:r>
          </a:p>
        </p:txBody>
      </p:sp>
      <p:sp>
        <p:nvSpPr>
          <p:cNvPr id="17411" name="Rectangle 3"/>
          <p:cNvSpPr>
            <a:spLocks noGrp="1" noChangeArrowheads="1"/>
          </p:cNvSpPr>
          <p:nvPr>
            <p:ph type="body" idx="1"/>
          </p:nvPr>
        </p:nvSpPr>
        <p:spPr>
          <a:xfrm>
            <a:off x="506413" y="1905000"/>
            <a:ext cx="8077200" cy="4495800"/>
          </a:xfrm>
        </p:spPr>
        <p:txBody>
          <a:bodyPr/>
          <a:lstStyle/>
          <a:p>
            <a:pPr>
              <a:spcBef>
                <a:spcPts val="1200"/>
              </a:spcBef>
              <a:buClr>
                <a:srgbClr val="284C6A"/>
              </a:buClr>
              <a:buSzPct val="115000"/>
            </a:pPr>
            <a:r>
              <a:rPr lang="en-US" altLang="en-US" sz="2400" dirty="0" smtClean="0"/>
              <a:t>A city must act “within a reasonable period of time” when reviewing an application for a wireless telecommunications facility.  </a:t>
            </a:r>
          </a:p>
          <a:p>
            <a:pPr>
              <a:buClr>
                <a:srgbClr val="284C6A"/>
              </a:buClr>
              <a:buSzPct val="115000"/>
            </a:pPr>
            <a:r>
              <a:rPr lang="en-US" altLang="en-US" sz="2400" dirty="0" smtClean="0"/>
              <a:t> FCC decision now imposes time limits on the processing of applications for wireless telecommunication facilities.</a:t>
            </a:r>
          </a:p>
          <a:p>
            <a:pPr lvl="1">
              <a:buClr>
                <a:schemeClr val="tx1"/>
              </a:buClr>
              <a:buFont typeface="Trebuchet MS" pitchFamily="34" charset="0"/>
              <a:buChar char="—"/>
            </a:pPr>
            <a:r>
              <a:rPr lang="en-US" altLang="en-US" sz="2400" b="1" dirty="0" smtClean="0"/>
              <a:t>60 days for collocations or modifications not resulting in a substantial change</a:t>
            </a:r>
          </a:p>
          <a:p>
            <a:pPr lvl="1">
              <a:buClr>
                <a:schemeClr val="tx1"/>
              </a:buClr>
              <a:buFont typeface="Trebuchet MS" pitchFamily="34" charset="0"/>
              <a:buChar char="—"/>
            </a:pPr>
            <a:r>
              <a:rPr lang="en-US" altLang="en-US" sz="2400" b="1" dirty="0" smtClean="0"/>
              <a:t>90 days for all other collocation or </a:t>
            </a:r>
            <a:r>
              <a:rPr lang="en-US" altLang="en-US" sz="2400" b="1" dirty="0" err="1" smtClean="0"/>
              <a:t>modications</a:t>
            </a:r>
            <a:r>
              <a:rPr lang="en-US" altLang="en-US" sz="2400" b="1" dirty="0" smtClean="0"/>
              <a:t>.</a:t>
            </a:r>
          </a:p>
          <a:p>
            <a:pPr lvl="1">
              <a:buClr>
                <a:schemeClr val="tx1"/>
              </a:buClr>
              <a:buFont typeface="Trebuchet MS" pitchFamily="34" charset="0"/>
              <a:buChar char="—"/>
            </a:pPr>
            <a:r>
              <a:rPr lang="en-US" altLang="en-US" sz="2400" b="1" dirty="0" smtClean="0"/>
              <a:t>150 days for new </a:t>
            </a:r>
            <a:r>
              <a:rPr lang="en-US" altLang="en-US" sz="2400" b="1" dirty="0" err="1" smtClean="0"/>
              <a:t>facilties</a:t>
            </a:r>
            <a:r>
              <a:rPr lang="en-US" altLang="en-US" sz="2400" b="1" dirty="0" smtClean="0"/>
              <a:t>.</a:t>
            </a:r>
          </a:p>
          <a:p>
            <a:pPr eaLnBrk="1" hangingPunct="1"/>
            <a:endParaRPr lang="en-US" altLang="en-US" b="1" dirty="0" smtClean="0"/>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13</a:t>
            </a:fld>
            <a:endParaRPr lang="en-US"/>
          </a:p>
        </p:txBody>
      </p:sp>
    </p:spTree>
    <p:extLst>
      <p:ext uri="{BB962C8B-B14F-4D97-AF65-F5344CB8AC3E}">
        <p14:creationId xmlns:p14="http://schemas.microsoft.com/office/powerpoint/2010/main" val="133619216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ROW MANAGEMENT</a:t>
            </a:r>
          </a:p>
        </p:txBody>
      </p:sp>
      <p:sp>
        <p:nvSpPr>
          <p:cNvPr id="18435" name="Rectangle 3"/>
          <p:cNvSpPr>
            <a:spLocks noGrp="1" noChangeArrowheads="1"/>
          </p:cNvSpPr>
          <p:nvPr>
            <p:ph type="body" idx="1"/>
          </p:nvPr>
        </p:nvSpPr>
        <p:spPr/>
        <p:txBody>
          <a:bodyPr>
            <a:normAutofit/>
          </a:bodyPr>
          <a:lstStyle/>
          <a:p>
            <a:pPr algn="ctr">
              <a:spcBef>
                <a:spcPts val="600"/>
              </a:spcBef>
              <a:buFontTx/>
              <a:buNone/>
            </a:pPr>
            <a:r>
              <a:rPr lang="en-US" altLang="en-US" sz="2400" b="1" dirty="0" smtClean="0"/>
              <a:t>California Public Utilities Code </a:t>
            </a:r>
            <a:r>
              <a:rPr lang="en-US" altLang="en-US" sz="2400" b="1" dirty="0" smtClean="0">
                <a:latin typeface="Vani" pitchFamily="34" charset="0"/>
                <a:cs typeface="Vani" pitchFamily="34" charset="0"/>
              </a:rPr>
              <a:t>§ 7901</a:t>
            </a:r>
            <a:endParaRPr lang="en-US" altLang="en-US" sz="2400" b="1" dirty="0" smtClean="0"/>
          </a:p>
          <a:p>
            <a:pPr>
              <a:buFontTx/>
              <a:buNone/>
            </a:pPr>
            <a:r>
              <a:rPr lang="en-US" altLang="en-US" sz="2400" dirty="0" smtClean="0"/>
              <a:t>	“[T]</a:t>
            </a:r>
            <a:r>
              <a:rPr lang="en-US" altLang="en-US" sz="2400" dirty="0" err="1" smtClean="0"/>
              <a:t>elephone</a:t>
            </a:r>
            <a:r>
              <a:rPr lang="en-US" altLang="en-US" sz="2400" dirty="0" smtClean="0"/>
              <a:t> corporations may construct … telephone lines along and upon any public road or highway, … and may erect poles, posts, piers, or abutments for supporting the insulators, wires, and other necessary fixtures of their lines, in such manner and at such points as not to incommode the public use of the road or highway….”</a:t>
            </a:r>
          </a:p>
          <a:p>
            <a:pPr>
              <a:buFontTx/>
              <a:buNone/>
            </a:pPr>
            <a:endParaRPr lang="en-US" altLang="en-US" sz="2400"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14</a:t>
            </a:fld>
            <a:endParaRPr lang="en-US"/>
          </a:p>
        </p:txBody>
      </p:sp>
    </p:spTree>
    <p:extLst>
      <p:ext uri="{BB962C8B-B14F-4D97-AF65-F5344CB8AC3E}">
        <p14:creationId xmlns:p14="http://schemas.microsoft.com/office/powerpoint/2010/main" val="29902573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ROW MANAGEMENT</a:t>
            </a:r>
          </a:p>
        </p:txBody>
      </p:sp>
      <p:sp>
        <p:nvSpPr>
          <p:cNvPr id="19459" name="Rectangle 3"/>
          <p:cNvSpPr>
            <a:spLocks noGrp="1" noChangeArrowheads="1"/>
          </p:cNvSpPr>
          <p:nvPr>
            <p:ph type="body" idx="1"/>
          </p:nvPr>
        </p:nvSpPr>
        <p:spPr/>
        <p:txBody>
          <a:bodyPr/>
          <a:lstStyle/>
          <a:p>
            <a:pPr algn="ctr">
              <a:spcBef>
                <a:spcPts val="600"/>
              </a:spcBef>
              <a:buFontTx/>
              <a:buNone/>
            </a:pPr>
            <a:r>
              <a:rPr lang="en-US" altLang="en-US" sz="2400" b="1" dirty="0" smtClean="0"/>
              <a:t>California Public Utilities Code </a:t>
            </a:r>
            <a:r>
              <a:rPr lang="en-US" altLang="en-US" sz="2400" b="1" dirty="0" smtClean="0">
                <a:latin typeface="Vani" pitchFamily="34" charset="0"/>
                <a:cs typeface="Vani" pitchFamily="34" charset="0"/>
              </a:rPr>
              <a:t>§ 7901.1</a:t>
            </a:r>
            <a:endParaRPr lang="en-US" altLang="en-US" sz="2400" b="1" dirty="0" smtClean="0"/>
          </a:p>
          <a:p>
            <a:pPr>
              <a:buFontTx/>
              <a:buNone/>
            </a:pPr>
            <a:r>
              <a:rPr lang="en-US" altLang="en-US" dirty="0" smtClean="0"/>
              <a:t>	</a:t>
            </a:r>
            <a:r>
              <a:rPr lang="en-US" altLang="en-US" sz="2400" dirty="0" smtClean="0"/>
              <a:t>“(a)  It is the intent of the Legislature, consistent with Section 7901, that municipalities shall have the right to exercise reasonable control as to the </a:t>
            </a:r>
            <a:r>
              <a:rPr lang="en-US" altLang="en-US" sz="2400" b="1" u="sng" dirty="0" smtClean="0"/>
              <a:t>time, place, and manner</a:t>
            </a:r>
            <a:r>
              <a:rPr lang="en-US" altLang="en-US" sz="2400" dirty="0" smtClean="0"/>
              <a:t> in which roads, highways, and waterways are accessed.</a:t>
            </a:r>
          </a:p>
          <a:p>
            <a:pPr>
              <a:buFontTx/>
              <a:buNone/>
            </a:pPr>
            <a:r>
              <a:rPr lang="en-US" altLang="en-US" sz="2400" dirty="0" smtClean="0"/>
              <a:t>	“(b)The control, to be reasonable, shall, at a minimum, be applied to all entities in an equivalent manner.</a:t>
            </a:r>
          </a:p>
          <a:p>
            <a:pPr>
              <a:buFontTx/>
              <a:buNone/>
            </a:pPr>
            <a:r>
              <a:rPr lang="en-US" altLang="en-US" sz="2400" dirty="0" smtClean="0"/>
              <a:t>	…”</a:t>
            </a:r>
          </a:p>
          <a:p>
            <a:pPr eaLnBrk="1" hangingPunct="1"/>
            <a:endParaRPr lang="en-US" altLang="en-US" b="1" dirty="0" smtClean="0"/>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15</a:t>
            </a:fld>
            <a:endParaRPr lang="en-US"/>
          </a:p>
        </p:txBody>
      </p:sp>
    </p:spTree>
    <p:extLst>
      <p:ext uri="{BB962C8B-B14F-4D97-AF65-F5344CB8AC3E}">
        <p14:creationId xmlns:p14="http://schemas.microsoft.com/office/powerpoint/2010/main" val="115758185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ROW MANAGEMENT</a:t>
            </a:r>
          </a:p>
        </p:txBody>
      </p:sp>
      <p:sp>
        <p:nvSpPr>
          <p:cNvPr id="20483" name="Rectangle 3"/>
          <p:cNvSpPr>
            <a:spLocks noGrp="1" noChangeArrowheads="1"/>
          </p:cNvSpPr>
          <p:nvPr>
            <p:ph type="body" idx="1"/>
          </p:nvPr>
        </p:nvSpPr>
        <p:spPr>
          <a:xfrm>
            <a:off x="500063" y="1905000"/>
            <a:ext cx="8077200" cy="4495800"/>
          </a:xfrm>
        </p:spPr>
        <p:txBody>
          <a:bodyPr/>
          <a:lstStyle/>
          <a:p>
            <a:pPr algn="ctr">
              <a:spcBef>
                <a:spcPts val="600"/>
              </a:spcBef>
              <a:spcAft>
                <a:spcPts val="1200"/>
              </a:spcAft>
              <a:buFontTx/>
              <a:buNone/>
            </a:pPr>
            <a:r>
              <a:rPr lang="en-US" altLang="en-US" sz="2400" b="1" dirty="0" smtClean="0">
                <a:latin typeface="Vani" pitchFamily="34" charset="0"/>
                <a:cs typeface="Vani" pitchFamily="34" charset="0"/>
              </a:rPr>
              <a:t>§ 7901.1: Time, Place, and Manner</a:t>
            </a:r>
            <a:endParaRPr lang="en-US" altLang="en-US" sz="2400" b="1" dirty="0" smtClean="0"/>
          </a:p>
          <a:p>
            <a:pPr>
              <a:buClr>
                <a:srgbClr val="284C6A"/>
              </a:buClr>
              <a:buSzPct val="115000"/>
            </a:pPr>
            <a:r>
              <a:rPr lang="en-US" altLang="en-US" sz="2400" dirty="0" smtClean="0"/>
              <a:t>No unreasonable interference with public’s use of ROW.</a:t>
            </a:r>
          </a:p>
          <a:p>
            <a:pPr>
              <a:buClr>
                <a:srgbClr val="284C6A"/>
              </a:buClr>
              <a:buSzPct val="115000"/>
            </a:pPr>
            <a:r>
              <a:rPr lang="en-US" altLang="en-US" sz="2400" dirty="0" smtClean="0"/>
              <a:t>Discretionary permitting allowed.</a:t>
            </a:r>
          </a:p>
          <a:p>
            <a:pPr>
              <a:buClr>
                <a:srgbClr val="284C6A"/>
              </a:buClr>
              <a:buSzPct val="115000"/>
            </a:pPr>
            <a:r>
              <a:rPr lang="en-US" altLang="en-US" sz="2400" dirty="0" smtClean="0"/>
              <a:t>Insurance, bonding, and indemnity requirements.</a:t>
            </a:r>
          </a:p>
          <a:p>
            <a:pPr>
              <a:buClr>
                <a:srgbClr val="284C6A"/>
              </a:buClr>
              <a:buSzPct val="115000"/>
            </a:pPr>
            <a:r>
              <a:rPr lang="en-US" altLang="en-US" sz="2400" dirty="0" smtClean="0"/>
              <a:t>Compliance with building codes.</a:t>
            </a:r>
          </a:p>
          <a:p>
            <a:pPr>
              <a:buClr>
                <a:srgbClr val="284C6A"/>
              </a:buClr>
              <a:buSzPct val="115000"/>
            </a:pPr>
            <a:r>
              <a:rPr lang="en-US" altLang="en-US" sz="2400" dirty="0" smtClean="0"/>
              <a:t>Aesthetic regulations allowed.  </a:t>
            </a:r>
            <a:r>
              <a:rPr lang="en-US" altLang="en-US" sz="2400" i="1" dirty="0" smtClean="0"/>
              <a:t>Sprint PCS Assets v. City of Palos Verdes Estates</a:t>
            </a:r>
            <a:r>
              <a:rPr lang="en-US" altLang="en-US" sz="2400" dirty="0" smtClean="0"/>
              <a:t>, 583 F.3d 716, 725 (9th Cir. 2009)</a:t>
            </a:r>
            <a:endParaRPr lang="en-US" altLang="en-US" sz="2400" b="1" dirty="0" smtClean="0"/>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16</a:t>
            </a:fld>
            <a:endParaRPr lang="en-US"/>
          </a:p>
        </p:txBody>
      </p:sp>
    </p:spTree>
    <p:extLst>
      <p:ext uri="{BB962C8B-B14F-4D97-AF65-F5344CB8AC3E}">
        <p14:creationId xmlns:p14="http://schemas.microsoft.com/office/powerpoint/2010/main" val="363296059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649</a:t>
            </a:r>
            <a:endParaRPr lang="en-US" dirty="0"/>
          </a:p>
        </p:txBody>
      </p:sp>
      <p:sp>
        <p:nvSpPr>
          <p:cNvPr id="3" name="Content Placeholder 2"/>
          <p:cNvSpPr>
            <a:spLocks noGrp="1"/>
          </p:cNvSpPr>
          <p:nvPr>
            <p:ph idx="1"/>
          </p:nvPr>
        </p:nvSpPr>
        <p:spPr/>
        <p:txBody>
          <a:bodyPr/>
          <a:lstStyle/>
          <a:p>
            <a:r>
              <a:rPr lang="en-US" dirty="0"/>
              <a:t>Passed on Senate Floor with 32 -1 vote</a:t>
            </a:r>
          </a:p>
          <a:p>
            <a:r>
              <a:rPr lang="en-US" dirty="0" smtClean="0"/>
              <a:t>Legislation pending in the Assembly</a:t>
            </a:r>
          </a:p>
          <a:p>
            <a:r>
              <a:rPr lang="en-US" dirty="0" smtClean="0"/>
              <a:t>Hearing tomorrow in Local </a:t>
            </a:r>
            <a:r>
              <a:rPr lang="en-US" dirty="0" err="1" smtClean="0"/>
              <a:t>Govt</a:t>
            </a:r>
            <a:r>
              <a:rPr lang="en-US" dirty="0" smtClean="0"/>
              <a:t> Committee </a:t>
            </a:r>
          </a:p>
          <a:p>
            <a:pPr marL="0" indent="0">
              <a:buNone/>
            </a:pPr>
            <a:endParaRPr lang="en-US" dirty="0" smtClean="0"/>
          </a:p>
          <a:p>
            <a:r>
              <a:rPr lang="en-US" dirty="0" smtClean="0"/>
              <a:t>Strips local authority of any discretionary approval; only ministerial permits allowed</a:t>
            </a:r>
          </a:p>
          <a:p>
            <a:r>
              <a:rPr lang="en-US" dirty="0" smtClean="0"/>
              <a:t>Allows for equipment up to 21 </a:t>
            </a:r>
            <a:r>
              <a:rPr lang="en-US" smtClean="0"/>
              <a:t>cubic feet</a:t>
            </a:r>
            <a:endParaRPr lang="en-US" dirty="0"/>
          </a:p>
        </p:txBody>
      </p:sp>
      <p:sp>
        <p:nvSpPr>
          <p:cNvPr id="4" name="Slide Number Placeholder 3"/>
          <p:cNvSpPr>
            <a:spLocks noGrp="1"/>
          </p:cNvSpPr>
          <p:nvPr>
            <p:ph type="sldNum" sz="quarter" idx="12"/>
          </p:nvPr>
        </p:nvSpPr>
        <p:spPr/>
        <p:txBody>
          <a:bodyPr/>
          <a:lstStyle/>
          <a:p>
            <a:fld id="{F323E3B8-0498-40A8-8539-789E74FF4DDB}" type="slidenum">
              <a:rPr lang="en-US" smtClean="0"/>
              <a:t>17</a:t>
            </a:fld>
            <a:endParaRPr lang="en-US"/>
          </a:p>
        </p:txBody>
      </p:sp>
    </p:spTree>
    <p:extLst>
      <p:ext uri="{BB962C8B-B14F-4D97-AF65-F5344CB8AC3E}">
        <p14:creationId xmlns:p14="http://schemas.microsoft.com/office/powerpoint/2010/main" val="2257978258"/>
      </p:ext>
    </p:extLst>
  </p:cSld>
  <p:clrMapOvr>
    <a:masterClrMapping/>
  </p:clrMapOvr>
</p:sld>
</file>

<file path=ppt/slides/slide1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CASE LAW</a:t>
            </a:r>
          </a:p>
        </p:txBody>
      </p:sp>
      <p:sp>
        <p:nvSpPr>
          <p:cNvPr id="7171" name="Rectangle 3"/>
          <p:cNvSpPr>
            <a:spLocks noGrp="1" noChangeArrowheads="1"/>
          </p:cNvSpPr>
          <p:nvPr>
            <p:ph type="body" idx="1"/>
          </p:nvPr>
        </p:nvSpPr>
        <p:spPr>
          <a:xfrm>
            <a:off x="609600" y="1905000"/>
            <a:ext cx="8077200" cy="4495800"/>
          </a:xfrm>
        </p:spPr>
        <p:txBody>
          <a:bodyPr>
            <a:normAutofit/>
          </a:bodyPr>
          <a:lstStyle/>
          <a:p>
            <a:pPr marL="0" indent="0" algn="ctr">
              <a:buFont typeface="Wingdings 2" pitchFamily="18" charset="2"/>
              <a:buNone/>
              <a:defRPr/>
            </a:pPr>
            <a:r>
              <a:rPr lang="en-US" sz="2400" b="1" dirty="0"/>
              <a:t>American Tower Corporation v. City of San Diego</a:t>
            </a:r>
          </a:p>
          <a:p>
            <a:pPr marL="0" indent="0" algn="ctr">
              <a:buFont typeface="Wingdings 2" pitchFamily="18" charset="2"/>
              <a:buNone/>
              <a:defRPr/>
            </a:pPr>
            <a:r>
              <a:rPr lang="en-US" sz="2400" b="1" dirty="0"/>
              <a:t>(763 </a:t>
            </a:r>
            <a:r>
              <a:rPr lang="en-US" sz="2400" b="1" dirty="0" err="1"/>
              <a:t>F.3d</a:t>
            </a:r>
            <a:r>
              <a:rPr lang="en-US" sz="2400" b="1" dirty="0"/>
              <a:t> 1035)</a:t>
            </a:r>
            <a:endParaRPr lang="en-US" sz="2400" dirty="0"/>
          </a:p>
          <a:p>
            <a:pPr>
              <a:spcBef>
                <a:spcPts val="1200"/>
              </a:spcBef>
              <a:buClr>
                <a:srgbClr val="284C6A"/>
              </a:buClr>
              <a:buSzPct val="115000"/>
              <a:defRPr/>
            </a:pPr>
            <a:r>
              <a:rPr lang="en-US" sz="2400" dirty="0"/>
              <a:t>American Tower Corp (ATC)’s 3 CUPs expired after 10 years</a:t>
            </a:r>
          </a:p>
          <a:p>
            <a:pPr>
              <a:buClr>
                <a:srgbClr val="284C6A"/>
              </a:buClr>
              <a:buSzPct val="115000"/>
              <a:defRPr/>
            </a:pPr>
            <a:r>
              <a:rPr lang="en-US" sz="2400" dirty="0"/>
              <a:t>ATC did not provide siting or design solutions and refused to consider modifications </a:t>
            </a:r>
          </a:p>
          <a:p>
            <a:pPr>
              <a:buClr>
                <a:srgbClr val="284C6A"/>
              </a:buClr>
              <a:buSzPct val="115000"/>
              <a:defRPr/>
            </a:pPr>
            <a:r>
              <a:rPr lang="en-US" sz="2400" u="sng" dirty="0" err="1"/>
              <a:t>SDMC</a:t>
            </a:r>
            <a:r>
              <a:rPr lang="en-US" sz="2400" u="sng" dirty="0"/>
              <a:t> required that the towers be “minimally invasive”</a:t>
            </a:r>
          </a:p>
          <a:p>
            <a:pPr>
              <a:buClr>
                <a:srgbClr val="284C6A"/>
              </a:buClr>
              <a:buSzPct val="115000"/>
              <a:defRPr/>
            </a:pPr>
            <a:r>
              <a:rPr lang="en-US" sz="2400" dirty="0"/>
              <a:t>City’s denial was supported by substantial evidence </a:t>
            </a:r>
            <a:endParaRPr lang="en-US" altLang="en-US" sz="2400" b="1" dirty="0" smtClean="0"/>
          </a:p>
          <a:p>
            <a:pPr eaLnBrk="1" hangingPunct="1">
              <a:buFontTx/>
              <a:buNone/>
              <a:defRPr/>
            </a:pPr>
            <a:endParaRPr lang="en-US" altLang="en-US" sz="2400"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18</a:t>
            </a:fld>
            <a:endParaRPr lang="en-US"/>
          </a:p>
        </p:txBody>
      </p:sp>
    </p:spTree>
    <p:extLst>
      <p:ext uri="{BB962C8B-B14F-4D97-AF65-F5344CB8AC3E}">
        <p14:creationId xmlns:p14="http://schemas.microsoft.com/office/powerpoint/2010/main" val="159078946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t>CASE LAW</a:t>
            </a:r>
          </a:p>
        </p:txBody>
      </p:sp>
      <p:sp>
        <p:nvSpPr>
          <p:cNvPr id="7171" name="Rectangle 3"/>
          <p:cNvSpPr>
            <a:spLocks noGrp="1" noChangeArrowheads="1"/>
          </p:cNvSpPr>
          <p:nvPr>
            <p:ph type="body" idx="1"/>
          </p:nvPr>
        </p:nvSpPr>
        <p:spPr>
          <a:xfrm>
            <a:off x="609600" y="1905000"/>
            <a:ext cx="8077200" cy="4495800"/>
          </a:xfrm>
        </p:spPr>
        <p:txBody>
          <a:bodyPr/>
          <a:lstStyle/>
          <a:p>
            <a:pPr marL="0" indent="0" algn="ctr">
              <a:buFont typeface="Wingdings 2" pitchFamily="18" charset="2"/>
              <a:buNone/>
              <a:defRPr/>
            </a:pPr>
            <a:r>
              <a:rPr lang="en-US" sz="2400" b="1" dirty="0"/>
              <a:t>American Tower Corporation v. City of San Diego</a:t>
            </a:r>
          </a:p>
          <a:p>
            <a:pPr marL="0" indent="0" algn="ctr">
              <a:buFont typeface="Wingdings 2" pitchFamily="18" charset="2"/>
              <a:buNone/>
              <a:defRPr/>
            </a:pPr>
            <a:r>
              <a:rPr lang="en-US" sz="2400" b="1" dirty="0"/>
              <a:t>(763 </a:t>
            </a:r>
            <a:r>
              <a:rPr lang="en-US" sz="2400" b="1" dirty="0" err="1"/>
              <a:t>F.3d</a:t>
            </a:r>
            <a:r>
              <a:rPr lang="en-US" sz="2400" b="1" dirty="0"/>
              <a:t> 1035)</a:t>
            </a:r>
          </a:p>
          <a:p>
            <a:pPr>
              <a:spcBef>
                <a:spcPts val="1200"/>
              </a:spcBef>
              <a:buClr>
                <a:srgbClr val="284C6A"/>
              </a:buClr>
              <a:buSzPct val="115000"/>
              <a:defRPr/>
            </a:pPr>
            <a:r>
              <a:rPr lang="en-US" sz="2400" dirty="0" smtClean="0"/>
              <a:t>Court </a:t>
            </a:r>
            <a:r>
              <a:rPr lang="en-US" sz="2400" dirty="0"/>
              <a:t>did not find “effective prohibition” of wireless service</a:t>
            </a:r>
          </a:p>
          <a:p>
            <a:pPr>
              <a:buClr>
                <a:srgbClr val="284C6A"/>
              </a:buClr>
              <a:buSzPct val="115000"/>
              <a:defRPr/>
            </a:pPr>
            <a:r>
              <a:rPr lang="en-US" sz="2400" dirty="0"/>
              <a:t>2 prong analysis: 1) significant gap 2) alternatives or least intrusive means</a:t>
            </a:r>
          </a:p>
          <a:p>
            <a:pPr>
              <a:buClr>
                <a:srgbClr val="284C6A"/>
              </a:buClr>
              <a:buSzPct val="115000"/>
              <a:defRPr/>
            </a:pPr>
            <a:r>
              <a:rPr lang="en-US" sz="2400" dirty="0"/>
              <a:t>ATC failed to show least intrusive means , did not offer feasibility analysis, offer alternate location or designs</a:t>
            </a:r>
          </a:p>
          <a:p>
            <a:pPr eaLnBrk="1" hangingPunct="1">
              <a:defRPr/>
            </a:pPr>
            <a:endParaRPr lang="en-US" altLang="en-US" b="1" dirty="0" smtClean="0"/>
          </a:p>
          <a:p>
            <a:pPr eaLnBrk="1" hangingPunct="1">
              <a:buFontTx/>
              <a:buNone/>
              <a:defRPr/>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19</a:t>
            </a:fld>
            <a:endParaRPr lang="en-US"/>
          </a:p>
        </p:txBody>
      </p:sp>
    </p:spTree>
    <p:extLst>
      <p:ext uri="{BB962C8B-B14F-4D97-AF65-F5344CB8AC3E}">
        <p14:creationId xmlns:p14="http://schemas.microsoft.com/office/powerpoint/2010/main" val="328971670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74638"/>
            <a:ext cx="8229600" cy="2392362"/>
          </a:xfrm>
        </p:spPr>
        <p:txBody>
          <a:bodyPr rtlCol="0">
            <a:normAutofit/>
          </a:bodyPr>
          <a:lstStyle/>
          <a:p>
            <a:pPr eaLnBrk="1" fontAlgn="auto" hangingPunct="1">
              <a:spcAft>
                <a:spcPts val="0"/>
              </a:spcAft>
              <a:defRPr/>
            </a:pPr>
            <a:r>
              <a:rPr lang="en-US" altLang="en-US" b="1" dirty="0" smtClean="0">
                <a:effectLst>
                  <a:outerShdw blurRad="38100" dist="38100" dir="2700000" algn="tl">
                    <a:srgbClr val="C0C0C0"/>
                  </a:outerShdw>
                </a:effectLst>
              </a:rPr>
              <a:t/>
            </a:r>
            <a:br>
              <a:rPr lang="en-US" altLang="en-US" b="1" dirty="0" smtClean="0">
                <a:effectLst>
                  <a:outerShdw blurRad="38100" dist="38100" dir="2700000" algn="tl">
                    <a:srgbClr val="C0C0C0"/>
                  </a:outerShdw>
                </a:effectLst>
              </a:rPr>
            </a:br>
            <a:r>
              <a:rPr lang="en-US" altLang="en-US" b="1" dirty="0" smtClean="0">
                <a:effectLst>
                  <a:outerShdw blurRad="38100" dist="38100" dir="2700000" algn="tl">
                    <a:srgbClr val="C0C0C0"/>
                  </a:outerShdw>
                </a:effectLst>
              </a:rPr>
              <a:t/>
            </a:r>
            <a:br>
              <a:rPr lang="en-US" altLang="en-US" b="1" dirty="0" smtClean="0">
                <a:effectLst>
                  <a:outerShdw blurRad="38100" dist="38100" dir="2700000" algn="tl">
                    <a:srgbClr val="C0C0C0"/>
                  </a:outerShdw>
                </a:effectLst>
              </a:rPr>
            </a:br>
            <a:r>
              <a:rPr lang="en-US" altLang="en-US" b="1" dirty="0" smtClean="0">
                <a:effectLst>
                  <a:outerShdw blurRad="38100" dist="38100" dir="2700000" algn="tl">
                    <a:srgbClr val="C0C0C0"/>
                  </a:outerShdw>
                </a:effectLst>
              </a:rPr>
              <a:t>PLANNING COMMISSION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128" y="228600"/>
            <a:ext cx="4226719" cy="1524000"/>
          </a:xfrm>
          <a:prstGeom prst="rect">
            <a:avLst/>
          </a:prstGeom>
        </p:spPr>
      </p:pic>
      <p:sp>
        <p:nvSpPr>
          <p:cNvPr id="8195" name="Rectangle 5"/>
          <p:cNvSpPr>
            <a:spLocks noGrp="1" noChangeArrowheads="1"/>
          </p:cNvSpPr>
          <p:nvPr>
            <p:ph idx="1"/>
          </p:nvPr>
        </p:nvSpPr>
        <p:spPr>
          <a:xfrm>
            <a:off x="457200" y="2895600"/>
            <a:ext cx="8229600" cy="2438400"/>
          </a:xfrm>
        </p:spPr>
        <p:txBody>
          <a:bodyPr>
            <a:normAutofit fontScale="62500" lnSpcReduction="20000"/>
          </a:bodyPr>
          <a:lstStyle/>
          <a:p>
            <a:pPr marL="0" indent="0" algn="ctr">
              <a:buNone/>
            </a:pPr>
            <a:r>
              <a:rPr lang="en-US" altLang="en-US" sz="3900" dirty="0" smtClean="0"/>
              <a:t>WIRELESS ORDINANCE FOR INSTALLATIONS</a:t>
            </a:r>
            <a:br>
              <a:rPr lang="en-US" altLang="en-US" sz="3900" dirty="0" smtClean="0"/>
            </a:br>
            <a:r>
              <a:rPr lang="en-US" altLang="en-US" sz="3900" dirty="0" smtClean="0"/>
              <a:t>IN THE RIGHT-OF-WAY (ROW)</a:t>
            </a:r>
            <a:br>
              <a:rPr lang="en-US" altLang="en-US" sz="3900" dirty="0" smtClean="0"/>
            </a:br>
            <a:r>
              <a:rPr lang="en-US" altLang="en-US" sz="3900" dirty="0" smtClean="0"/>
              <a:t>JUNE 27, 2017</a:t>
            </a:r>
          </a:p>
          <a:p>
            <a:pPr marL="0" indent="0" eaLnBrk="1" hangingPunct="1">
              <a:buNone/>
            </a:pPr>
            <a:endParaRPr lang="en-US" altLang="en-US" sz="3900" dirty="0" smtClean="0"/>
          </a:p>
          <a:p>
            <a:pPr marL="0" indent="0" eaLnBrk="1" hangingPunct="1">
              <a:buNone/>
            </a:pPr>
            <a:endParaRPr lang="en-US" altLang="en-US" sz="3900" dirty="0"/>
          </a:p>
          <a:p>
            <a:pPr marL="0" indent="0" eaLnBrk="1" hangingPunct="1">
              <a:buNone/>
            </a:pPr>
            <a:endParaRPr lang="en-US" altLang="en-US" sz="3900" dirty="0" smtClean="0"/>
          </a:p>
          <a:p>
            <a:pPr marL="0" indent="0" algn="ctr" eaLnBrk="1" hangingPunct="1">
              <a:buNone/>
            </a:pPr>
            <a:r>
              <a:rPr lang="en-US" altLang="en-US" sz="5200" i="1" dirty="0" smtClean="0"/>
              <a:t>Christy Marie Lopez</a:t>
            </a:r>
          </a:p>
          <a:p>
            <a:pPr eaLnBrk="1" hangingPunct="1"/>
            <a:endParaRPr lang="en-US" altLang="en-US" sz="5200" i="1" dirty="0" smtClean="0"/>
          </a:p>
        </p:txBody>
      </p:sp>
      <p:sp>
        <p:nvSpPr>
          <p:cNvPr id="3" name="Slide Number Placeholder 2"/>
          <p:cNvSpPr>
            <a:spLocks noGrp="1"/>
          </p:cNvSpPr>
          <p:nvPr>
            <p:ph type="sldNum" sz="quarter" idx="12"/>
          </p:nvPr>
        </p:nvSpPr>
        <p:spPr/>
        <p:txBody>
          <a:bodyPr/>
          <a:lstStyle/>
          <a:p>
            <a:fld id="{F323E3B8-0498-40A8-8539-789E74FF4DDB}" type="slidenum">
              <a:rPr lang="en-US" smtClean="0"/>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T-Mobile v. San Francisco</a:t>
            </a:r>
            <a:endParaRPr lang="en-US" dirty="0"/>
          </a:p>
        </p:txBody>
      </p:sp>
      <p:sp>
        <p:nvSpPr>
          <p:cNvPr id="3" name="Content Placeholder 2"/>
          <p:cNvSpPr>
            <a:spLocks noGrp="1"/>
          </p:cNvSpPr>
          <p:nvPr>
            <p:ph idx="1"/>
          </p:nvPr>
        </p:nvSpPr>
        <p:spPr/>
        <p:txBody>
          <a:bodyPr/>
          <a:lstStyle/>
          <a:p>
            <a:r>
              <a:rPr lang="en-US" dirty="0" smtClean="0"/>
              <a:t>Appellate court affirmed local entities right to regulate aesthetics </a:t>
            </a:r>
          </a:p>
          <a:p>
            <a:pPr marL="0" indent="0">
              <a:buNone/>
            </a:pPr>
            <a:endParaRPr lang="en-US" dirty="0" smtClean="0"/>
          </a:p>
          <a:p>
            <a:r>
              <a:rPr lang="en-US" dirty="0" smtClean="0"/>
              <a:t>Supreme Court review pending </a:t>
            </a:r>
          </a:p>
          <a:p>
            <a:pPr marL="0" indent="0">
              <a:buNone/>
            </a:pPr>
            <a:endParaRPr lang="en-US" dirty="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323E3B8-0498-40A8-8539-789E74FF4DDB}" type="slidenum">
              <a:rPr lang="en-US" smtClean="0"/>
              <a:t>20</a:t>
            </a:fld>
            <a:endParaRPr lang="en-US"/>
          </a:p>
        </p:txBody>
      </p:sp>
    </p:spTree>
    <p:extLst>
      <p:ext uri="{BB962C8B-B14F-4D97-AF65-F5344CB8AC3E}">
        <p14:creationId xmlns:p14="http://schemas.microsoft.com/office/powerpoint/2010/main" val="104260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ltLang="en-US" dirty="0" smtClean="0"/>
              <a:t>CITY’S ORDINANCE</a:t>
            </a:r>
          </a:p>
        </p:txBody>
      </p:sp>
      <p:sp>
        <p:nvSpPr>
          <p:cNvPr id="9219" name="Rectangle 5"/>
          <p:cNvSpPr>
            <a:spLocks noGrp="1" noChangeArrowheads="1"/>
          </p:cNvSpPr>
          <p:nvPr>
            <p:ph sz="quarter" idx="10"/>
          </p:nvPr>
        </p:nvSpPr>
        <p:spPr/>
        <p:txBody>
          <a:bodyPr>
            <a:normAutofit/>
          </a:bodyPr>
          <a:lstStyle/>
          <a:p>
            <a:r>
              <a:rPr lang="en-US" altLang="en-US" sz="2400" dirty="0" smtClean="0"/>
              <a:t>City’s Need for Updated Regulations</a:t>
            </a:r>
          </a:p>
          <a:p>
            <a:pPr lvl="1"/>
            <a:r>
              <a:rPr lang="en-US" altLang="en-US" sz="2400" dirty="0" smtClean="0"/>
              <a:t>140 wireless installations currently in the ROW</a:t>
            </a:r>
          </a:p>
          <a:p>
            <a:pPr lvl="1"/>
            <a:r>
              <a:rPr lang="en-US" altLang="en-US" sz="2400" dirty="0" smtClean="0"/>
              <a:t>Federal shot clocks require approval/denial within a limited period of time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altLang="en-US" dirty="0" smtClean="0"/>
              <a:t>PROPOSED ORDINANCE</a:t>
            </a:r>
          </a:p>
        </p:txBody>
      </p:sp>
      <p:sp>
        <p:nvSpPr>
          <p:cNvPr id="10243" name="Rectangle 5"/>
          <p:cNvSpPr>
            <a:spLocks noGrp="1" noChangeArrowheads="1"/>
          </p:cNvSpPr>
          <p:nvPr>
            <p:ph idx="1"/>
          </p:nvPr>
        </p:nvSpPr>
        <p:spPr>
          <a:xfrm>
            <a:off x="457200" y="1447800"/>
            <a:ext cx="8229600" cy="4525963"/>
          </a:xfrm>
        </p:spPr>
        <p:txBody>
          <a:bodyPr>
            <a:normAutofit/>
          </a:bodyPr>
          <a:lstStyle/>
          <a:p>
            <a:r>
              <a:rPr lang="en-US" altLang="en-US" sz="2400" dirty="0" smtClean="0"/>
              <a:t>Application  </a:t>
            </a:r>
          </a:p>
          <a:p>
            <a:pPr lvl="1"/>
            <a:r>
              <a:rPr lang="en-US" altLang="en-US" sz="2400" dirty="0" smtClean="0"/>
              <a:t>New application and process implemented </a:t>
            </a:r>
          </a:p>
          <a:p>
            <a:r>
              <a:rPr lang="en-US" altLang="en-US" sz="2400" dirty="0" smtClean="0"/>
              <a:t>Tiered Permitting</a:t>
            </a:r>
          </a:p>
          <a:p>
            <a:pPr lvl="1"/>
            <a:r>
              <a:rPr lang="en-US" altLang="en-US" sz="2400" dirty="0" smtClean="0"/>
              <a:t>Major Wireless Telecommunications Facility Permit</a:t>
            </a:r>
          </a:p>
          <a:p>
            <a:pPr lvl="1"/>
            <a:r>
              <a:rPr lang="en-US" altLang="en-US" sz="2400" dirty="0" smtClean="0"/>
              <a:t>Administrative Wireless Telecom Facility Permit</a:t>
            </a:r>
          </a:p>
          <a:p>
            <a:pPr lvl="1"/>
            <a:r>
              <a:rPr lang="en-US" altLang="en-US" sz="2400" dirty="0" smtClean="0"/>
              <a:t>Master Deployment Plan Permit</a:t>
            </a:r>
          </a:p>
          <a:p>
            <a:r>
              <a:rPr lang="en-US" altLang="en-US" sz="2400" dirty="0" smtClean="0"/>
              <a:t>Notice Requirements</a:t>
            </a:r>
          </a:p>
          <a:p>
            <a:pPr lvl="1"/>
            <a:r>
              <a:rPr lang="en-US" altLang="en-US" sz="2400" dirty="0" smtClean="0"/>
              <a:t>Community notice for mock-ups</a:t>
            </a:r>
          </a:p>
          <a:p>
            <a:pPr lvl="1"/>
            <a:r>
              <a:rPr lang="en-US" altLang="en-US" sz="2400" dirty="0" smtClean="0"/>
              <a:t>Public hearing notice</a:t>
            </a:r>
          </a:p>
          <a:p>
            <a:pPr lvl="1"/>
            <a:r>
              <a:rPr lang="en-US" altLang="en-US" sz="2400" dirty="0" smtClean="0"/>
              <a:t>Notice to City prior to shot clock expiration</a:t>
            </a:r>
          </a:p>
          <a:p>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NEW SUBMITTAL REQUIREMENTS </a:t>
            </a:r>
          </a:p>
        </p:txBody>
      </p:sp>
      <p:sp>
        <p:nvSpPr>
          <p:cNvPr id="11267" name="Rectangle 3"/>
          <p:cNvSpPr>
            <a:spLocks noGrp="1" noChangeArrowheads="1"/>
          </p:cNvSpPr>
          <p:nvPr>
            <p:ph idx="1"/>
          </p:nvPr>
        </p:nvSpPr>
        <p:spPr/>
        <p:txBody>
          <a:bodyPr/>
          <a:lstStyle/>
          <a:p>
            <a:r>
              <a:rPr lang="en-US" altLang="en-US" dirty="0" smtClean="0"/>
              <a:t>Required to be submitted for evaluation:</a:t>
            </a:r>
          </a:p>
          <a:p>
            <a:pPr lvl="1"/>
            <a:r>
              <a:rPr lang="en-US" altLang="en-US" dirty="0" smtClean="0"/>
              <a:t>Detailed Plans</a:t>
            </a:r>
          </a:p>
          <a:p>
            <a:pPr lvl="1"/>
            <a:r>
              <a:rPr lang="en-US" altLang="en-US" dirty="0" smtClean="0"/>
              <a:t>Alternative Site Analysis</a:t>
            </a:r>
          </a:p>
          <a:p>
            <a:pPr lvl="1"/>
            <a:r>
              <a:rPr lang="en-US" altLang="en-US" dirty="0" smtClean="0"/>
              <a:t>Visual Impact Analysis including Photo Sims</a:t>
            </a:r>
          </a:p>
          <a:p>
            <a:pPr lvl="1"/>
            <a:r>
              <a:rPr lang="en-US" altLang="en-US" dirty="0" smtClean="0"/>
              <a:t>Propagation Maps</a:t>
            </a:r>
          </a:p>
          <a:p>
            <a:pPr lvl="1"/>
            <a:r>
              <a:rPr lang="en-US" altLang="en-US" dirty="0" smtClean="0"/>
              <a:t>Deposit for Independent Expert Review</a:t>
            </a:r>
          </a:p>
          <a:p>
            <a:pPr lvl="1"/>
            <a:r>
              <a:rPr lang="en-US" altLang="en-US" dirty="0" smtClean="0"/>
              <a:t>RF Compliance Report </a:t>
            </a:r>
          </a:p>
          <a:p>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NEW PROCESS </a:t>
            </a:r>
          </a:p>
        </p:txBody>
      </p:sp>
      <p:sp>
        <p:nvSpPr>
          <p:cNvPr id="12291" name="Rectangle 3"/>
          <p:cNvSpPr>
            <a:spLocks noGrp="1" noChangeArrowheads="1"/>
          </p:cNvSpPr>
          <p:nvPr>
            <p:ph idx="1"/>
          </p:nvPr>
        </p:nvSpPr>
        <p:spPr/>
        <p:txBody>
          <a:bodyPr/>
          <a:lstStyle/>
          <a:p>
            <a:r>
              <a:rPr lang="en-US" altLang="en-US" dirty="0" smtClean="0"/>
              <a:t>Process for proposed installations</a:t>
            </a:r>
          </a:p>
          <a:p>
            <a:pPr lvl="1"/>
            <a:r>
              <a:rPr lang="en-US" altLang="en-US" dirty="0" smtClean="0"/>
              <a:t>Submittal of Wireless Telecom application</a:t>
            </a:r>
          </a:p>
          <a:p>
            <a:pPr lvl="1"/>
            <a:r>
              <a:rPr lang="en-US" altLang="en-US" dirty="0" smtClean="0"/>
              <a:t>(Recommended) Pre-submittal conference</a:t>
            </a:r>
          </a:p>
          <a:p>
            <a:pPr lvl="1"/>
            <a:r>
              <a:rPr lang="en-US" altLang="en-US" dirty="0" smtClean="0"/>
              <a:t>Application submittal appointment</a:t>
            </a:r>
          </a:p>
          <a:p>
            <a:pPr lvl="1"/>
            <a:r>
              <a:rPr lang="en-US" altLang="en-US" dirty="0" smtClean="0"/>
              <a:t>Mock-ups</a:t>
            </a:r>
          </a:p>
          <a:p>
            <a:r>
              <a:rPr lang="en-US" altLang="en-US" dirty="0" smtClean="0"/>
              <a:t>Public hearing</a:t>
            </a:r>
          </a:p>
          <a:p>
            <a:pPr lvl="1"/>
            <a:r>
              <a:rPr lang="en-US" altLang="en-US" dirty="0" smtClean="0"/>
              <a:t>Planning Commission hearing for all </a:t>
            </a:r>
            <a:r>
              <a:rPr lang="en-US" altLang="en-US" dirty="0" err="1" smtClean="0"/>
              <a:t>MWTFP</a:t>
            </a:r>
            <a:r>
              <a:rPr lang="en-US" altLang="en-US" dirty="0" smtClean="0"/>
              <a:t> and </a:t>
            </a:r>
            <a:r>
              <a:rPr lang="en-US" altLang="en-US" dirty="0" err="1" smtClean="0"/>
              <a:t>MDPP</a:t>
            </a:r>
            <a:endParaRPr lang="en-US" altLang="en-US" dirty="0" smtClean="0"/>
          </a:p>
          <a:p>
            <a:pPr lvl="1"/>
            <a:r>
              <a:rPr lang="en-US" altLang="en-US" dirty="0" smtClean="0"/>
              <a:t>All appeals subject to a public hearing</a:t>
            </a:r>
          </a:p>
          <a:p>
            <a:pPr lvl="1"/>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323E3B8-0498-40A8-8539-789E74FF4DDB}" type="slidenum">
              <a:rPr lang="en-US" smtClean="0"/>
              <a:t>25</a:t>
            </a:fld>
            <a:endParaRPr lang="en-US"/>
          </a:p>
        </p:txBody>
      </p:sp>
    </p:spTree>
    <p:extLst>
      <p:ext uri="{BB962C8B-B14F-4D97-AF65-F5344CB8AC3E}">
        <p14:creationId xmlns:p14="http://schemas.microsoft.com/office/powerpoint/2010/main" val="5967100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altLang="en-US" sz="4000" dirty="0" smtClean="0"/>
              <a:t>PROVISIONS TO PROTECT AESTHETICS AND PROPERTY VALUES</a:t>
            </a:r>
          </a:p>
        </p:txBody>
      </p:sp>
      <p:sp>
        <p:nvSpPr>
          <p:cNvPr id="13315" name="Rectangle 3"/>
          <p:cNvSpPr>
            <a:spLocks noGrp="1" noChangeArrowheads="1"/>
          </p:cNvSpPr>
          <p:nvPr>
            <p:ph idx="1"/>
          </p:nvPr>
        </p:nvSpPr>
        <p:spPr/>
        <p:txBody>
          <a:bodyPr>
            <a:normAutofit/>
          </a:bodyPr>
          <a:lstStyle/>
          <a:p>
            <a:r>
              <a:rPr lang="en-US" altLang="en-US" sz="2400" dirty="0" smtClean="0"/>
              <a:t>Community Impact Standards:</a:t>
            </a:r>
          </a:p>
          <a:p>
            <a:pPr lvl="1"/>
            <a:r>
              <a:rPr lang="en-US" altLang="en-US" sz="2400" dirty="0" smtClean="0"/>
              <a:t>Screening or camouflage</a:t>
            </a:r>
          </a:p>
          <a:p>
            <a:pPr lvl="1"/>
            <a:r>
              <a:rPr lang="en-US" altLang="en-US" sz="2400" dirty="0" smtClean="0"/>
              <a:t>Landscaping if appropriate</a:t>
            </a:r>
          </a:p>
          <a:p>
            <a:pPr lvl="1"/>
            <a:r>
              <a:rPr lang="en-US" altLang="en-US" sz="2400" dirty="0" smtClean="0"/>
              <a:t>Noise limits</a:t>
            </a:r>
          </a:p>
          <a:p>
            <a:pPr lvl="1"/>
            <a:r>
              <a:rPr lang="en-US" altLang="en-US" sz="2400" dirty="0" smtClean="0"/>
              <a:t>Lighting limits</a:t>
            </a:r>
          </a:p>
          <a:p>
            <a:pPr lvl="1"/>
            <a:r>
              <a:rPr lang="en-US" altLang="en-US" sz="2400" dirty="0" smtClean="0"/>
              <a:t>New poles discouraged</a:t>
            </a:r>
          </a:p>
          <a:p>
            <a:pPr lvl="1"/>
            <a:r>
              <a:rPr lang="en-US" altLang="en-US" sz="2400" dirty="0" smtClean="0"/>
              <a:t>Undergrounding of equipment preferred where feasible</a:t>
            </a:r>
          </a:p>
          <a:p>
            <a:pPr lvl="1"/>
            <a:r>
              <a:rPr lang="en-US" altLang="en-US" sz="2400" dirty="0" smtClean="0"/>
              <a:t>Preferred locations encouraged:</a:t>
            </a:r>
          </a:p>
          <a:p>
            <a:pPr lvl="2"/>
            <a:r>
              <a:rPr lang="en-US" altLang="en-US" dirty="0" smtClean="0"/>
              <a:t>Non-local streets</a:t>
            </a:r>
          </a:p>
          <a:p>
            <a:pPr lvl="2"/>
            <a:r>
              <a:rPr lang="en-US" altLang="en-US" dirty="0" smtClean="0"/>
              <a:t>Collocations </a:t>
            </a:r>
          </a:p>
          <a:p>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smtClean="0"/>
              <a:t>TRANSPARENCY AND INFORMATION</a:t>
            </a:r>
            <a:endParaRPr lang="en-US" dirty="0"/>
          </a:p>
        </p:txBody>
      </p:sp>
      <p:sp>
        <p:nvSpPr>
          <p:cNvPr id="3" name="Content Placeholder 2"/>
          <p:cNvSpPr>
            <a:spLocks noGrp="1"/>
          </p:cNvSpPr>
          <p:nvPr>
            <p:ph idx="1"/>
          </p:nvPr>
        </p:nvSpPr>
        <p:spPr/>
        <p:txBody>
          <a:bodyPr>
            <a:normAutofit/>
          </a:bodyPr>
          <a:lstStyle/>
          <a:p>
            <a:r>
              <a:rPr lang="en-US" altLang="en-US" sz="2400" dirty="0"/>
              <a:t>Additional noticing requirements</a:t>
            </a:r>
          </a:p>
          <a:p>
            <a:r>
              <a:rPr lang="en-US" altLang="en-US" sz="2400" dirty="0"/>
              <a:t>Cell Site Webpage: </a:t>
            </a:r>
            <a:r>
              <a:rPr lang="en-US" altLang="en-US" sz="2400" dirty="0">
                <a:hlinkClick r:id="rId2"/>
              </a:rPr>
              <a:t>http://www.rpvca.gov/916/Cell-Sites</a:t>
            </a:r>
            <a:endParaRPr lang="en-US" altLang="en-US" sz="2400" dirty="0"/>
          </a:p>
          <a:p>
            <a:r>
              <a:rPr lang="en-US" altLang="en-US" sz="2400" dirty="0"/>
              <a:t>Information: Trifold and FAQs</a:t>
            </a:r>
          </a:p>
          <a:p>
            <a:endParaRPr lang="en-US" sz="2400" dirty="0"/>
          </a:p>
        </p:txBody>
      </p:sp>
      <p:sp>
        <p:nvSpPr>
          <p:cNvPr id="4" name="Slide Number Placeholder 3"/>
          <p:cNvSpPr>
            <a:spLocks noGrp="1"/>
          </p:cNvSpPr>
          <p:nvPr>
            <p:ph type="sldNum" sz="quarter" idx="12"/>
          </p:nvPr>
        </p:nvSpPr>
        <p:spPr/>
        <p:txBody>
          <a:bodyPr/>
          <a:lstStyle/>
          <a:p>
            <a:fld id="{F323E3B8-0498-40A8-8539-789E74FF4DDB}" type="slidenum">
              <a:rPr lang="en-US" smtClean="0"/>
              <a:t>27</a:t>
            </a:fld>
            <a:endParaRPr lang="en-US"/>
          </a:p>
        </p:txBody>
      </p:sp>
    </p:spTree>
    <p:extLst>
      <p:ext uri="{BB962C8B-B14F-4D97-AF65-F5344CB8AC3E}">
        <p14:creationId xmlns:p14="http://schemas.microsoft.com/office/powerpoint/2010/main" val="1767679198"/>
      </p:ext>
    </p:extLst>
  </p:cSld>
  <p:clrMapOvr>
    <a:masterClrMapping/>
  </p:clrMapOvr>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252"/>
            <a:ext cx="719007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323E3B8-0498-40A8-8539-789E74FF4DDB}" type="slidenum">
              <a:rPr lang="en-US" smtClean="0"/>
              <a:t>28</a:t>
            </a:fld>
            <a:endParaRPr lang="en-US"/>
          </a:p>
        </p:txBody>
      </p:sp>
    </p:spTree>
    <p:extLst>
      <p:ext uri="{BB962C8B-B14F-4D97-AF65-F5344CB8AC3E}">
        <p14:creationId xmlns:p14="http://schemas.microsoft.com/office/powerpoint/2010/main" val="2270361859"/>
      </p:ext>
    </p:extLst>
  </p:cSld>
  <p:clrMapOvr>
    <a:masterClrMapping/>
  </p:clrMapOvr>
  <p:transition/>
  <p:timing>
    <p:tnLst>
      <p:par>
        <p:cTn id="1" dur="indefinite" restart="never" nodeType="tmRoot"/>
      </p:par>
    </p:tnLst>
  </p:timing>
</p:sld>
</file>

<file path=ppt/slides/slide2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04925"/>
            <a:ext cx="709321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323E3B8-0498-40A8-8539-789E74FF4DDB}" type="slidenum">
              <a:rPr lang="en-US" smtClean="0"/>
              <a:t>29</a:t>
            </a:fld>
            <a:endParaRPr lang="en-US"/>
          </a:p>
        </p:txBody>
      </p:sp>
    </p:spTree>
    <p:extLst>
      <p:ext uri="{BB962C8B-B14F-4D97-AF65-F5344CB8AC3E}">
        <p14:creationId xmlns:p14="http://schemas.microsoft.com/office/powerpoint/2010/main" val="2096235976"/>
      </p:ext>
    </p:extLst>
  </p:cSld>
  <p:clrMapOvr>
    <a:masterClrMapping/>
  </p:clrMapOvr>
  <p:transition/>
  <p:timing>
    <p:tnLst>
      <p:par>
        <p:cTn id="1" dur="indefinite" restart="never" nodeType="tmRoot"/>
      </p:par>
    </p:tnLst>
  </p:timing>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en-US" dirty="0" smtClean="0"/>
              <a:t>INTRODUCTION</a:t>
            </a:r>
          </a:p>
        </p:txBody>
      </p:sp>
      <p:sp>
        <p:nvSpPr>
          <p:cNvPr id="4099" name="Rectangle 5"/>
          <p:cNvSpPr>
            <a:spLocks noGrp="1" noChangeArrowheads="1"/>
          </p:cNvSpPr>
          <p:nvPr>
            <p:ph type="body" sz="half" idx="1"/>
          </p:nvPr>
        </p:nvSpPr>
        <p:spPr>
          <a:xfrm>
            <a:off x="685800" y="1905000"/>
            <a:ext cx="7848600" cy="4114800"/>
          </a:xfrm>
        </p:spPr>
        <p:txBody>
          <a:bodyPr/>
          <a:lstStyle/>
          <a:p>
            <a:pPr marL="0" indent="0" eaLnBrk="1" hangingPunct="1">
              <a:buClr>
                <a:srgbClr val="284C6A"/>
              </a:buClr>
              <a:buSzPct val="115000"/>
              <a:tabLst>
                <a:tab pos="347663" algn="l"/>
              </a:tabLst>
            </a:pPr>
            <a:r>
              <a:rPr lang="en-US" altLang="en-US" sz="2800" b="1" dirty="0" smtClean="0"/>
              <a:t>	</a:t>
            </a:r>
            <a:r>
              <a:rPr lang="en-US" altLang="en-US" sz="2400" dirty="0" smtClean="0"/>
              <a:t>City’s Role</a:t>
            </a:r>
          </a:p>
          <a:p>
            <a:pPr marL="0" indent="0" eaLnBrk="1" hangingPunct="1">
              <a:buClr>
                <a:srgbClr val="284C6A"/>
              </a:buClr>
              <a:buSzPct val="115000"/>
              <a:tabLst>
                <a:tab pos="347663" algn="l"/>
              </a:tabLst>
            </a:pPr>
            <a:r>
              <a:rPr lang="en-US" altLang="en-US" sz="2400" dirty="0" smtClean="0"/>
              <a:t>	Federal Telecommunications Act</a:t>
            </a:r>
          </a:p>
          <a:p>
            <a:pPr marL="400050" lvl="1" indent="0" eaLnBrk="1" hangingPunct="1">
              <a:tabLst>
                <a:tab pos="347663" algn="l"/>
              </a:tabLst>
            </a:pPr>
            <a:r>
              <a:rPr lang="en-US" altLang="en-US" sz="2400" dirty="0" smtClean="0"/>
              <a:t>	Preemption of local zoning authority</a:t>
            </a:r>
          </a:p>
          <a:p>
            <a:pPr marL="400050" lvl="1" indent="0" eaLnBrk="1" hangingPunct="1">
              <a:tabLst>
                <a:tab pos="347663" algn="l"/>
              </a:tabLst>
            </a:pPr>
            <a:r>
              <a:rPr lang="en-US" altLang="en-US" sz="2400" dirty="0" smtClean="0"/>
              <a:t>	Significant Gap Analysis</a:t>
            </a:r>
          </a:p>
          <a:p>
            <a:pPr marL="400050" lvl="1" indent="0" eaLnBrk="1" hangingPunct="1">
              <a:tabLst>
                <a:tab pos="347663" algn="l"/>
              </a:tabLst>
            </a:pPr>
            <a:r>
              <a:rPr lang="en-US" altLang="en-US" sz="2400" dirty="0" smtClean="0"/>
              <a:t>	Standards for Denial</a:t>
            </a:r>
          </a:p>
          <a:p>
            <a:pPr marL="0" indent="0" eaLnBrk="1" hangingPunct="1">
              <a:buClr>
                <a:srgbClr val="284C6A"/>
              </a:buClr>
              <a:buSzPct val="115000"/>
              <a:tabLst>
                <a:tab pos="347663" algn="l"/>
              </a:tabLst>
            </a:pPr>
            <a:r>
              <a:rPr lang="en-US" altLang="en-US" sz="2400" dirty="0" smtClean="0"/>
              <a:t>	ROW Management and </a:t>
            </a:r>
            <a:r>
              <a:rPr lang="en-US" altLang="en-US" sz="2400" dirty="0" err="1" smtClean="0"/>
              <a:t>CPUC</a:t>
            </a:r>
            <a:endParaRPr lang="en-US" altLang="en-US" sz="2400" dirty="0" smtClean="0"/>
          </a:p>
          <a:p>
            <a:pPr marL="0" indent="0" eaLnBrk="1" hangingPunct="1">
              <a:buClr>
                <a:srgbClr val="284C6A"/>
              </a:buClr>
              <a:buSzPct val="115000"/>
              <a:tabLst>
                <a:tab pos="347663" algn="l"/>
              </a:tabLst>
            </a:pPr>
            <a:r>
              <a:rPr lang="en-US" altLang="en-US" sz="2400" dirty="0" smtClean="0"/>
              <a:t>	City’s Wireless Ordinance</a:t>
            </a:r>
          </a:p>
          <a:p>
            <a:pPr marL="0" indent="0" eaLnBrk="1" hangingPunct="1">
              <a:tabLst>
                <a:tab pos="347663" algn="l"/>
              </a:tabLst>
            </a:pPr>
            <a:endParaRPr lang="en-US" altLang="en-US" sz="2800" dirty="0" smtClean="0"/>
          </a:p>
        </p:txBody>
      </p:sp>
      <p:sp>
        <p:nvSpPr>
          <p:cNvPr id="2" name="Slide Number Placeholder 1"/>
          <p:cNvSpPr>
            <a:spLocks noGrp="1"/>
          </p:cNvSpPr>
          <p:nvPr>
            <p:ph type="sldNum" sz="quarter" idx="12"/>
          </p:nvPr>
        </p:nvSpPr>
        <p:spPr/>
        <p:txBody>
          <a:bodyPr/>
          <a:lstStyle/>
          <a:p>
            <a:pPr>
              <a:defRPr/>
            </a:pPr>
            <a:fld id="{031418CB-C7B1-4C1E-9C5F-2726E583D4A9}" type="slidenum">
              <a:rPr lang="en-US" altLang="en-US" smtClean="0"/>
              <a:pPr>
                <a:defRPr/>
              </a:pPr>
              <a:t>3</a:t>
            </a:fld>
            <a:endParaRPr lang="en-US" altLang="en-US"/>
          </a:p>
        </p:txBody>
      </p:sp>
    </p:spTree>
    <p:extLst>
      <p:ext uri="{BB962C8B-B14F-4D97-AF65-F5344CB8AC3E}">
        <p14:creationId xmlns:p14="http://schemas.microsoft.com/office/powerpoint/2010/main" val="1406664819"/>
      </p:ext>
    </p:extLst>
  </p:cSld>
  <p:clrMapOvr>
    <a:masterClrMapping/>
  </p:clrMapOvr>
  <p:transition/>
  <p:timing>
    <p:tnLst>
      <p:par>
        <p:cTn id="1" dur="indefinite" restart="never" nodeType="tmRoot"/>
      </p:par>
    </p:tnLst>
  </p:timing>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Permit - Findings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3400" dirty="0"/>
              <a:t>No permit shall be granted for a wireless telecommunications facility unless all of the following findings are made by the director: </a:t>
            </a:r>
          </a:p>
          <a:p>
            <a:endParaRPr lang="en-US" sz="3400" dirty="0"/>
          </a:p>
          <a:p>
            <a:r>
              <a:rPr lang="en-US" sz="3400" dirty="0"/>
              <a:t>A. </a:t>
            </a:r>
            <a:r>
              <a:rPr lang="en-US" sz="3400" dirty="0" smtClean="0"/>
              <a:t>  All </a:t>
            </a:r>
            <a:r>
              <a:rPr lang="en-US" sz="3400" dirty="0"/>
              <a:t>notices required for the proposed installation have been given. </a:t>
            </a:r>
          </a:p>
          <a:p>
            <a:endParaRPr lang="en-US" sz="3400" dirty="0"/>
          </a:p>
          <a:p>
            <a:r>
              <a:rPr lang="en-US" sz="3400" dirty="0"/>
              <a:t>B. </a:t>
            </a:r>
            <a:r>
              <a:rPr lang="en-US" sz="3400" dirty="0" smtClean="0"/>
              <a:t>  The </a:t>
            </a:r>
            <a:r>
              <a:rPr lang="en-US" sz="3400" dirty="0"/>
              <a:t>proposed facility has been designed and located in compliance with all applicable provisions of this chapter. </a:t>
            </a:r>
          </a:p>
          <a:p>
            <a:endParaRPr lang="en-US" sz="3400" dirty="0"/>
          </a:p>
          <a:p>
            <a:r>
              <a:rPr lang="en-US" sz="3400" dirty="0"/>
              <a:t>C. </a:t>
            </a:r>
            <a:r>
              <a:rPr lang="en-US" sz="3400" dirty="0" smtClean="0"/>
              <a:t> If </a:t>
            </a:r>
            <a:r>
              <a:rPr lang="en-US" sz="3400" dirty="0"/>
              <a:t>applicable, the applicant has demonstrated its inability to locate on existing infrastructure. </a:t>
            </a:r>
          </a:p>
          <a:p>
            <a:endParaRPr lang="en-US" sz="3400" dirty="0"/>
          </a:p>
          <a:p>
            <a:r>
              <a:rPr lang="en-US" sz="3400" dirty="0"/>
              <a:t>D. </a:t>
            </a:r>
            <a:r>
              <a:rPr lang="en-US" sz="3400" dirty="0" smtClean="0"/>
              <a:t>  The </a:t>
            </a:r>
            <a:r>
              <a:rPr lang="en-US" sz="3400" dirty="0"/>
              <a:t>applicant has provided sufficient evidence supporting the applicant's claim that it has the right to enter the public right-of-way pursuant to state or federal law, or the applicant has entered into a franchise agreement with the city permitting them to use the public right-of-way. </a:t>
            </a:r>
          </a:p>
          <a:p>
            <a:endParaRPr lang="en-US" sz="3400" dirty="0"/>
          </a:p>
          <a:p>
            <a:r>
              <a:rPr lang="en-US" sz="3400" dirty="0"/>
              <a:t>E. </a:t>
            </a:r>
            <a:r>
              <a:rPr lang="en-US" sz="3400" dirty="0" smtClean="0"/>
              <a:t>  The </a:t>
            </a:r>
            <a:r>
              <a:rPr lang="en-US" sz="3400" dirty="0"/>
              <a:t>applicant has demonstrated the proposed installation is designed such that the proposed installation represents the least intrusive means possible and supported by factual evidence and a meaningful comparative analysis to show that all alternative locations and designs identified in the application review process were technically infeasible or not available. </a:t>
            </a:r>
          </a:p>
          <a:p>
            <a:endParaRPr lang="en-US" dirty="0" smtClean="0"/>
          </a:p>
          <a:p>
            <a:r>
              <a:rPr lang="en-US" dirty="0" smtClean="0"/>
              <a:t>(</a:t>
            </a:r>
            <a:r>
              <a:rPr lang="en-US" dirty="0" err="1" smtClean="0"/>
              <a:t>RPVMV</a:t>
            </a:r>
            <a:r>
              <a:rPr lang="en-US" dirty="0" smtClean="0"/>
              <a:t> § 12.18.090.) </a:t>
            </a:r>
            <a:endParaRPr lang="en-US" dirty="0"/>
          </a:p>
        </p:txBody>
      </p:sp>
      <p:sp>
        <p:nvSpPr>
          <p:cNvPr id="4" name="Slide Number Placeholder 3"/>
          <p:cNvSpPr>
            <a:spLocks noGrp="1"/>
          </p:cNvSpPr>
          <p:nvPr>
            <p:ph type="sldNum" sz="quarter" idx="12"/>
          </p:nvPr>
        </p:nvSpPr>
        <p:spPr/>
        <p:txBody>
          <a:bodyPr/>
          <a:lstStyle/>
          <a:p>
            <a:fld id="{F323E3B8-0498-40A8-8539-789E74FF4DDB}" type="slidenum">
              <a:rPr lang="en-US" smtClean="0"/>
              <a:t>30</a:t>
            </a:fld>
            <a:endParaRPr lang="en-US"/>
          </a:p>
        </p:txBody>
      </p:sp>
    </p:spTree>
    <p:extLst>
      <p:ext uri="{BB962C8B-B14F-4D97-AF65-F5344CB8AC3E}">
        <p14:creationId xmlns:p14="http://schemas.microsoft.com/office/powerpoint/2010/main" val="3394791651"/>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 Findings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planning commission shall not grant any exception unless the applicant demonstrates with clear and convincing evidence all the following: </a:t>
            </a:r>
          </a:p>
          <a:p>
            <a:endParaRPr lang="en-US" dirty="0"/>
          </a:p>
          <a:p>
            <a:r>
              <a:rPr lang="en-US" dirty="0"/>
              <a:t>1. </a:t>
            </a:r>
            <a:r>
              <a:rPr lang="en-US" dirty="0" smtClean="0"/>
              <a:t>  The </a:t>
            </a:r>
            <a:r>
              <a:rPr lang="en-US" dirty="0"/>
              <a:t>proposed wireless facility qualifies as a "personal wireless services facility" as defined in United States Code, Title 47, section 332(c)(7)(C)(ii); </a:t>
            </a:r>
          </a:p>
          <a:p>
            <a:endParaRPr lang="en-US" dirty="0"/>
          </a:p>
          <a:p>
            <a:r>
              <a:rPr lang="en-US" dirty="0"/>
              <a:t>2. </a:t>
            </a:r>
            <a:r>
              <a:rPr lang="en-US" dirty="0" smtClean="0"/>
              <a:t>  The </a:t>
            </a:r>
            <a:r>
              <a:rPr lang="en-US" dirty="0"/>
              <a:t>applicant has provided the city with a clearly defined technical service objective and a clearly defined potential site search area; </a:t>
            </a:r>
          </a:p>
          <a:p>
            <a:endParaRPr lang="en-US" dirty="0"/>
          </a:p>
          <a:p>
            <a:r>
              <a:rPr lang="en-US" dirty="0"/>
              <a:t>3. </a:t>
            </a:r>
            <a:r>
              <a:rPr lang="en-US" dirty="0" smtClean="0"/>
              <a:t>  The </a:t>
            </a:r>
            <a:r>
              <a:rPr lang="en-US" dirty="0"/>
              <a:t>applicant has provided the city with a meaningful comparative analysis that includes the factual reasons why any alternative location(s) or design(s) suggested by the city or otherwise identified in the administrative record, including but not limited to potential alternatives identified at any public meeting or hearing, are not technically feasible or potentially available; and </a:t>
            </a:r>
          </a:p>
          <a:p>
            <a:endParaRPr lang="en-US" dirty="0"/>
          </a:p>
          <a:p>
            <a:r>
              <a:rPr lang="en-US" dirty="0"/>
              <a:t>4. </a:t>
            </a:r>
            <a:r>
              <a:rPr lang="en-US" dirty="0" smtClean="0"/>
              <a:t>  The </a:t>
            </a:r>
            <a:r>
              <a:rPr lang="en-US" dirty="0"/>
              <a:t>applicant has provided the city with a meaningful comparative analysis that includes the factual reasons why the proposed location and design deviates is the least noncompliant location and design necessary to reasonably achieve the applicant's reasonable technical service objectives. </a:t>
            </a:r>
          </a:p>
          <a:p>
            <a:pPr marL="0" indent="0">
              <a:buNone/>
            </a:pPr>
            <a:r>
              <a:rPr lang="en-US" sz="2200" dirty="0" smtClean="0"/>
              <a:t>(</a:t>
            </a:r>
            <a:r>
              <a:rPr lang="en-US" sz="2200" dirty="0" err="1" smtClean="0"/>
              <a:t>RPVMC</a:t>
            </a:r>
            <a:r>
              <a:rPr lang="en-US" sz="2200" dirty="0" smtClean="0"/>
              <a:t> § 12.18.190(B).) </a:t>
            </a:r>
            <a:endParaRPr lang="en-US" sz="2200" dirty="0"/>
          </a:p>
        </p:txBody>
      </p:sp>
      <p:sp>
        <p:nvSpPr>
          <p:cNvPr id="4" name="Slide Number Placeholder 3"/>
          <p:cNvSpPr>
            <a:spLocks noGrp="1"/>
          </p:cNvSpPr>
          <p:nvPr>
            <p:ph type="sldNum" sz="quarter" idx="12"/>
          </p:nvPr>
        </p:nvSpPr>
        <p:spPr/>
        <p:txBody>
          <a:bodyPr/>
          <a:lstStyle/>
          <a:p>
            <a:fld id="{F323E3B8-0498-40A8-8539-789E74FF4DDB}" type="slidenum">
              <a:rPr lang="en-US" smtClean="0"/>
              <a:t>31</a:t>
            </a:fld>
            <a:endParaRPr lang="en-US"/>
          </a:p>
        </p:txBody>
      </p:sp>
    </p:spTree>
    <p:extLst>
      <p:ext uri="{BB962C8B-B14F-4D97-AF65-F5344CB8AC3E}">
        <p14:creationId xmlns:p14="http://schemas.microsoft.com/office/powerpoint/2010/main" val="3478413918"/>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Thank you for attending.</a:t>
            </a:r>
            <a:endParaRPr lang="en-US" dirty="0"/>
          </a:p>
        </p:txBody>
      </p:sp>
      <p:sp>
        <p:nvSpPr>
          <p:cNvPr id="5" name="Content Placeholder 2"/>
          <p:cNvSpPr>
            <a:spLocks noGrp="1"/>
          </p:cNvSpPr>
          <p:nvPr>
            <p:ph idx="1"/>
          </p:nvPr>
        </p:nvSpPr>
        <p:spPr/>
        <p:txBody>
          <a:bodyPr/>
          <a:lstStyle/>
          <a:p>
            <a:pPr marL="0" indent="0">
              <a:buNone/>
            </a:pPr>
            <a:r>
              <a:rPr lang="en-US" sz="4400" dirty="0" smtClean="0"/>
              <a:t>Christy Marie Lopez</a:t>
            </a:r>
            <a:endParaRPr lang="en-US" sz="4400" dirty="0"/>
          </a:p>
          <a:p>
            <a:pPr marL="0" indent="0">
              <a:buNone/>
            </a:pPr>
            <a:r>
              <a:rPr lang="en-US" dirty="0" smtClean="0">
                <a:solidFill>
                  <a:srgbClr val="807F83"/>
                </a:solidFill>
              </a:rPr>
              <a:t>Of Counsel</a:t>
            </a:r>
            <a:endParaRPr lang="en-US" dirty="0">
              <a:solidFill>
                <a:srgbClr val="807F83"/>
              </a:solidFill>
            </a:endParaRPr>
          </a:p>
          <a:p>
            <a:pPr marL="0" indent="0">
              <a:buNone/>
            </a:pPr>
            <a:r>
              <a:rPr lang="en-US" dirty="0"/>
              <a:t>Best </a:t>
            </a:r>
            <a:r>
              <a:rPr lang="en-US" dirty="0" err="1"/>
              <a:t>Best</a:t>
            </a:r>
            <a:r>
              <a:rPr lang="en-US" dirty="0"/>
              <a:t> &amp; Krieger LLP</a:t>
            </a:r>
          </a:p>
          <a:p>
            <a:pPr marL="0" indent="0">
              <a:buNone/>
            </a:pPr>
            <a:r>
              <a:rPr lang="en-US" dirty="0" smtClean="0"/>
              <a:t>Irvine Office</a:t>
            </a:r>
          </a:p>
          <a:p>
            <a:pPr marL="0" indent="0">
              <a:buNone/>
            </a:pPr>
            <a:r>
              <a:rPr lang="en-US" dirty="0"/>
              <a:t>P</a:t>
            </a:r>
            <a:r>
              <a:rPr lang="en-US" dirty="0" smtClean="0"/>
              <a:t>hone: 949-263-2600</a:t>
            </a:r>
            <a:endParaRPr lang="en-US" dirty="0"/>
          </a:p>
          <a:p>
            <a:pPr marL="0" indent="0">
              <a:buNone/>
            </a:pPr>
            <a:r>
              <a:rPr lang="en-US" dirty="0"/>
              <a:t>Email: </a:t>
            </a:r>
            <a:r>
              <a:rPr lang="en-US" dirty="0" smtClean="0"/>
              <a:t>christy.lopez@bbklaw.com</a:t>
            </a:r>
            <a:endParaRPr lang="en-US" dirty="0"/>
          </a:p>
          <a:p>
            <a:pPr marL="0" indent="0">
              <a:buNone/>
            </a:pPr>
            <a:r>
              <a:rPr lang="en-US" u="sng" dirty="0">
                <a:hlinkClick r:id="rId2"/>
              </a:rPr>
              <a:t>www.bbklaw.com</a:t>
            </a:r>
            <a:endParaRPr lang="en-US" dirty="0">
              <a:hlinkClick r:id="rId2"/>
            </a:endParaRPr>
          </a:p>
          <a:p>
            <a:pPr marL="0" indent="0">
              <a:buNone/>
            </a:pPr>
            <a:endParaRPr lang="en-US" dirty="0"/>
          </a:p>
        </p:txBody>
      </p:sp>
      <p:sp>
        <p:nvSpPr>
          <p:cNvPr id="2" name="Slide Number Placeholder 1"/>
          <p:cNvSpPr>
            <a:spLocks noGrp="1"/>
          </p:cNvSpPr>
          <p:nvPr>
            <p:ph type="sldNum" sz="quarter" idx="12"/>
          </p:nvPr>
        </p:nvSpPr>
        <p:spPr/>
        <p:txBody>
          <a:bodyPr/>
          <a:lstStyle/>
          <a:p>
            <a:fld id="{22326D5B-2CB0-487E-9984-C362B3C7C064}" type="slidenum">
              <a:rPr lang="en-US" smtClean="0"/>
              <a:t>32</a:t>
            </a:fld>
            <a:endParaRPr lang="en-US"/>
          </a:p>
        </p:txBody>
      </p:sp>
    </p:spTree>
    <p:extLst>
      <p:ext uri="{BB962C8B-B14F-4D97-AF65-F5344CB8AC3E}">
        <p14:creationId xmlns:p14="http://schemas.microsoft.com/office/powerpoint/2010/main" val="940386155"/>
      </p:ext>
    </p:extLst>
  </p:cSld>
  <p:clrMapOvr>
    <a:masterClrMapping/>
  </p:clrMapOvr>
  <p:timing>
    <p:tnLst>
      <p:par>
        <p:cTn id="1" dur="indefinite" restart="never" nodeType="tmRoot"/>
      </p:par>
    </p:tnLst>
  </p:timing>
</p:sld>
</file>

<file path=ppt/slides/slide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CITY’S ROLE</a:t>
            </a:r>
          </a:p>
        </p:txBody>
      </p:sp>
      <p:sp>
        <p:nvSpPr>
          <p:cNvPr id="8195" name="Rectangle 3"/>
          <p:cNvSpPr>
            <a:spLocks noGrp="1" noChangeArrowheads="1"/>
          </p:cNvSpPr>
          <p:nvPr>
            <p:ph type="body" idx="1"/>
          </p:nvPr>
        </p:nvSpPr>
        <p:spPr>
          <a:xfrm>
            <a:off x="512763" y="1905000"/>
            <a:ext cx="8077200" cy="4495800"/>
          </a:xfrm>
        </p:spPr>
        <p:txBody>
          <a:bodyPr>
            <a:normAutofit/>
          </a:bodyPr>
          <a:lstStyle/>
          <a:p>
            <a:pPr>
              <a:buClr>
                <a:srgbClr val="284C6A"/>
              </a:buClr>
              <a:buSzPct val="115000"/>
            </a:pPr>
            <a:r>
              <a:rPr lang="en-US" altLang="en-US" sz="2800" dirty="0" smtClean="0"/>
              <a:t>Zoning = Regulation of Private Property</a:t>
            </a:r>
          </a:p>
          <a:p>
            <a:pPr>
              <a:buClr>
                <a:srgbClr val="284C6A"/>
              </a:buClr>
              <a:buSzPct val="115000"/>
            </a:pPr>
            <a:endParaRPr lang="en-US" altLang="en-US" sz="2800" dirty="0" smtClean="0"/>
          </a:p>
          <a:p>
            <a:pPr>
              <a:buClr>
                <a:srgbClr val="284C6A"/>
              </a:buClr>
              <a:buSzPct val="115000"/>
            </a:pPr>
            <a:r>
              <a:rPr lang="en-US" altLang="en-US" sz="2800" dirty="0" smtClean="0"/>
              <a:t>ROW Management = Coordinating Use of Public Property</a:t>
            </a:r>
          </a:p>
          <a:p>
            <a:pPr lvl="1">
              <a:buClr>
                <a:srgbClr val="284C6A"/>
              </a:buClr>
              <a:buSzPct val="115000"/>
            </a:pPr>
            <a:r>
              <a:rPr lang="en-US" altLang="en-US" dirty="0" smtClean="0"/>
              <a:t>Time, Place, and Manner</a:t>
            </a:r>
          </a:p>
          <a:p>
            <a:pPr marL="457200" lvl="1" indent="0">
              <a:buClr>
                <a:srgbClr val="284C6A"/>
              </a:buClr>
              <a:buSzPct val="115000"/>
              <a:buNone/>
            </a:pPr>
            <a:endParaRPr lang="en-US" altLang="en-US" dirty="0" smtClean="0"/>
          </a:p>
          <a:p>
            <a:pPr>
              <a:buClr>
                <a:srgbClr val="284C6A"/>
              </a:buClr>
              <a:buSzPct val="115000"/>
            </a:pPr>
            <a:r>
              <a:rPr lang="en-US" altLang="en-US" sz="2800" dirty="0" smtClean="0"/>
              <a:t>City as Owner/Landlord</a:t>
            </a:r>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4</a:t>
            </a:fld>
            <a:endParaRPr lang="en-US"/>
          </a:p>
        </p:txBody>
      </p:sp>
    </p:spTree>
    <p:extLst>
      <p:ext uri="{BB962C8B-B14F-4D97-AF65-F5344CB8AC3E}">
        <p14:creationId xmlns:p14="http://schemas.microsoft.com/office/powerpoint/2010/main" val="153922386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FEDERAL TELECOM ACT</a:t>
            </a:r>
          </a:p>
        </p:txBody>
      </p:sp>
      <p:sp>
        <p:nvSpPr>
          <p:cNvPr id="9219" name="Rectangle 3"/>
          <p:cNvSpPr>
            <a:spLocks noGrp="1" noChangeArrowheads="1"/>
          </p:cNvSpPr>
          <p:nvPr>
            <p:ph type="body" idx="1"/>
          </p:nvPr>
        </p:nvSpPr>
        <p:spPr>
          <a:xfrm>
            <a:off x="457200" y="1600201"/>
            <a:ext cx="8229600" cy="3810000"/>
          </a:xfrm>
        </p:spPr>
        <p:txBody>
          <a:bodyPr/>
          <a:lstStyle/>
          <a:p>
            <a:pPr algn="ctr">
              <a:buFontTx/>
              <a:buNone/>
            </a:pPr>
            <a:r>
              <a:rPr lang="en-US" altLang="en-US" sz="2400" b="1" dirty="0" smtClean="0"/>
              <a:t>The Federal Telecommunications Act of 1996</a:t>
            </a:r>
            <a:r>
              <a:rPr lang="en-US" altLang="en-US" sz="2400" dirty="0" smtClean="0"/>
              <a:t> </a:t>
            </a:r>
          </a:p>
          <a:p>
            <a:pPr algn="just">
              <a:buFontTx/>
              <a:buNone/>
            </a:pPr>
            <a:r>
              <a:rPr lang="en-US" altLang="en-US" dirty="0" smtClean="0"/>
              <a:t>		</a:t>
            </a:r>
            <a:r>
              <a:rPr lang="en-US" altLang="en-US" sz="2400" dirty="0" smtClean="0"/>
              <a:t>Purpose “to provide for a pro-competitive, </a:t>
            </a:r>
            <a:r>
              <a:rPr lang="en-US" altLang="en-US" sz="2400" b="1" u="sng" dirty="0" smtClean="0"/>
              <a:t>de-regulatory</a:t>
            </a:r>
            <a:r>
              <a:rPr lang="en-US" altLang="en-US" sz="2400" dirty="0" smtClean="0"/>
              <a:t> national policy framework designed to accelerate rapidly private sector deployment of advanced information technologies and services to all Americans by opening all telecommunications markets to competition....”</a:t>
            </a:r>
          </a:p>
          <a:p>
            <a:pPr algn="r">
              <a:spcBef>
                <a:spcPct val="0"/>
              </a:spcBef>
              <a:buFontTx/>
              <a:buNone/>
            </a:pPr>
            <a:r>
              <a:rPr lang="en-US" altLang="en-US" sz="2400" i="1" dirty="0" smtClean="0"/>
              <a:t>		</a:t>
            </a:r>
            <a:r>
              <a:rPr lang="en-US" altLang="en-US" sz="2400" dirty="0" smtClean="0"/>
              <a:t>(H.R. REP. NO. 104-458 (1996)).</a:t>
            </a:r>
          </a:p>
        </p:txBody>
      </p:sp>
      <p:sp>
        <p:nvSpPr>
          <p:cNvPr id="2" name="Slide Number Placeholder 1"/>
          <p:cNvSpPr>
            <a:spLocks noGrp="1"/>
          </p:cNvSpPr>
          <p:nvPr>
            <p:ph type="sldNum" sz="quarter" idx="12"/>
          </p:nvPr>
        </p:nvSpPr>
        <p:spPr/>
        <p:txBody>
          <a:bodyPr/>
          <a:lstStyle/>
          <a:p>
            <a:fld id="{F323E3B8-0498-40A8-8539-789E74FF4DDB}" type="slidenum">
              <a:rPr lang="en-US" smtClean="0"/>
              <a:t>5</a:t>
            </a:fld>
            <a:endParaRPr lang="en-US"/>
          </a:p>
        </p:txBody>
      </p:sp>
    </p:spTree>
    <p:extLst>
      <p:ext uri="{BB962C8B-B14F-4D97-AF65-F5344CB8AC3E}">
        <p14:creationId xmlns:p14="http://schemas.microsoft.com/office/powerpoint/2010/main" val="363552816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FEDERAL TELECOM ACT</a:t>
            </a:r>
          </a:p>
        </p:txBody>
      </p:sp>
      <p:sp>
        <p:nvSpPr>
          <p:cNvPr id="10243" name="Rectangle 3"/>
          <p:cNvSpPr>
            <a:spLocks noGrp="1" noChangeArrowheads="1"/>
          </p:cNvSpPr>
          <p:nvPr>
            <p:ph type="body" idx="1"/>
          </p:nvPr>
        </p:nvSpPr>
        <p:spPr>
          <a:xfrm>
            <a:off x="609600" y="1905000"/>
            <a:ext cx="7924800" cy="4495800"/>
          </a:xfrm>
        </p:spPr>
        <p:txBody>
          <a:bodyPr/>
          <a:lstStyle/>
          <a:p>
            <a:pPr algn="ctr">
              <a:buFontTx/>
              <a:buNone/>
            </a:pPr>
            <a:r>
              <a:rPr lang="en-US" altLang="en-US" sz="2400" b="1" dirty="0" smtClean="0"/>
              <a:t>Section 253(a) of the Telecommunications Act </a:t>
            </a:r>
          </a:p>
          <a:p>
            <a:pPr algn="just">
              <a:buFontTx/>
              <a:buNone/>
            </a:pPr>
            <a:r>
              <a:rPr lang="en-US" altLang="en-US" sz="2400" dirty="0" smtClean="0"/>
              <a:t>		No State or local statute or regulation, or other State or local legal requirement, may prohibit or have the effect of prohibiting the ability of any entity to provide any interstate or intrastate telecommunications service.” (47 </a:t>
            </a:r>
            <a:r>
              <a:rPr lang="en-US" altLang="en-US" sz="2400" dirty="0" err="1" smtClean="0"/>
              <a:t>U.S.C</a:t>
            </a:r>
            <a:r>
              <a:rPr lang="en-US" altLang="en-US" sz="2400" dirty="0" smtClean="0"/>
              <a:t>. § 253(a).)</a:t>
            </a:r>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6</a:t>
            </a:fld>
            <a:endParaRPr lang="en-US"/>
          </a:p>
        </p:txBody>
      </p:sp>
    </p:spTree>
    <p:extLst>
      <p:ext uri="{BB962C8B-B14F-4D97-AF65-F5344CB8AC3E}">
        <p14:creationId xmlns:p14="http://schemas.microsoft.com/office/powerpoint/2010/main" val="114076955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FEDERAL TELECOM ACT</a:t>
            </a:r>
          </a:p>
        </p:txBody>
      </p:sp>
      <p:sp>
        <p:nvSpPr>
          <p:cNvPr id="11267" name="Rectangle 3"/>
          <p:cNvSpPr>
            <a:spLocks noGrp="1" noChangeArrowheads="1"/>
          </p:cNvSpPr>
          <p:nvPr>
            <p:ph type="body" idx="1"/>
          </p:nvPr>
        </p:nvSpPr>
        <p:spPr/>
        <p:txBody>
          <a:bodyPr>
            <a:normAutofit/>
          </a:bodyPr>
          <a:lstStyle/>
          <a:p>
            <a:pPr algn="ctr">
              <a:buFontTx/>
              <a:buNone/>
            </a:pPr>
            <a:r>
              <a:rPr lang="en-US" altLang="en-US" sz="2400" b="1" dirty="0" smtClean="0"/>
              <a:t>Section 332(c)(7)(A) of the Telecommunications Act </a:t>
            </a:r>
          </a:p>
          <a:p>
            <a:pPr algn="just">
              <a:buFontTx/>
              <a:buNone/>
            </a:pPr>
            <a:r>
              <a:rPr lang="en-US" altLang="en-US" sz="2400" dirty="0" smtClean="0"/>
              <a:t>		“[N]</a:t>
            </a:r>
            <a:r>
              <a:rPr lang="en-US" altLang="en-US" sz="2400" dirty="0" err="1" smtClean="0"/>
              <a:t>othing</a:t>
            </a:r>
            <a:r>
              <a:rPr lang="en-US" altLang="en-US" sz="2400" dirty="0" smtClean="0"/>
              <a:t> in this [Act] shall limit or affect the authority of a State or local government or instrumentality thereof over decisions regarding the placement, construction, and modification of personal wireless service facilities.” (47 </a:t>
            </a:r>
            <a:r>
              <a:rPr lang="en-US" altLang="en-US" sz="2400" dirty="0" err="1" smtClean="0"/>
              <a:t>U.S.C</a:t>
            </a:r>
            <a:r>
              <a:rPr lang="en-US" altLang="en-US" sz="2400" dirty="0" smtClean="0"/>
              <a:t>. § 332(c)(7)(A).)</a:t>
            </a:r>
            <a:endParaRPr lang="en-US" altLang="en-US" sz="2400" b="1" dirty="0" smtClean="0"/>
          </a:p>
          <a:p>
            <a:pPr eaLnBrk="1" hangingPunct="1">
              <a:buFontTx/>
              <a:buNone/>
            </a:pPr>
            <a:endParaRPr lang="en-US" altLang="en-US" sz="2400"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7</a:t>
            </a:fld>
            <a:endParaRPr lang="en-US"/>
          </a:p>
        </p:txBody>
      </p:sp>
    </p:spTree>
    <p:extLst>
      <p:ext uri="{BB962C8B-B14F-4D97-AF65-F5344CB8AC3E}">
        <p14:creationId xmlns:p14="http://schemas.microsoft.com/office/powerpoint/2010/main" val="41201015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FEDERAL TELECOM ACT</a:t>
            </a:r>
          </a:p>
        </p:txBody>
      </p:sp>
      <p:sp>
        <p:nvSpPr>
          <p:cNvPr id="7171" name="Rectangle 3"/>
          <p:cNvSpPr>
            <a:spLocks noGrp="1" noChangeArrowheads="1"/>
          </p:cNvSpPr>
          <p:nvPr>
            <p:ph type="body" idx="1"/>
          </p:nvPr>
        </p:nvSpPr>
        <p:spPr>
          <a:xfrm>
            <a:off x="457200" y="1447800"/>
            <a:ext cx="8077200" cy="4495800"/>
          </a:xfrm>
        </p:spPr>
        <p:txBody>
          <a:bodyPr>
            <a:normAutofit lnSpcReduction="10000"/>
          </a:bodyPr>
          <a:lstStyle/>
          <a:p>
            <a:pPr marL="0" indent="0" algn="just">
              <a:buFontTx/>
              <a:buNone/>
              <a:defRPr/>
            </a:pPr>
            <a:r>
              <a:rPr lang="en-US" sz="2400" b="1" dirty="0" smtClean="0"/>
              <a:t>Decisions on permit applications may not “unreasonably discriminate among providers of functionally equivalent services.”  </a:t>
            </a:r>
            <a:r>
              <a:rPr lang="en-US" sz="2400" dirty="0" smtClean="0"/>
              <a:t>47 </a:t>
            </a:r>
            <a:r>
              <a:rPr lang="en-US" sz="2400" dirty="0" err="1" smtClean="0"/>
              <a:t>U.S.C</a:t>
            </a:r>
            <a:r>
              <a:rPr lang="en-US" sz="2400" dirty="0" smtClean="0"/>
              <a:t>. § 332(c)(7)(B)(</a:t>
            </a:r>
            <a:r>
              <a:rPr lang="en-US" sz="2400" dirty="0" err="1" smtClean="0"/>
              <a:t>i</a:t>
            </a:r>
            <a:r>
              <a:rPr lang="en-US" sz="2400" dirty="0" smtClean="0"/>
              <a:t>)(I).  </a:t>
            </a:r>
          </a:p>
          <a:p>
            <a:pPr algn="just">
              <a:spcBef>
                <a:spcPts val="2400"/>
              </a:spcBef>
              <a:buClr>
                <a:srgbClr val="284C6A"/>
              </a:buClr>
              <a:buSzPct val="115000"/>
              <a:defRPr/>
            </a:pPr>
            <a:r>
              <a:rPr lang="en-US" sz="2400" dirty="0" smtClean="0"/>
              <a:t>Zoning rules and permit approvals cannot discriminate between </a:t>
            </a:r>
            <a:r>
              <a:rPr lang="en-US" sz="2400" b="1" u="sng" dirty="0" smtClean="0"/>
              <a:t>similar technologies</a:t>
            </a:r>
            <a:r>
              <a:rPr lang="en-US" sz="2400" b="1" dirty="0" smtClean="0"/>
              <a:t> </a:t>
            </a:r>
            <a:r>
              <a:rPr lang="en-US" sz="2400" dirty="0" smtClean="0"/>
              <a:t>or similarly situated </a:t>
            </a:r>
            <a:r>
              <a:rPr lang="en-US" sz="2400" b="1" u="sng" dirty="0" smtClean="0"/>
              <a:t>service providers</a:t>
            </a:r>
            <a:r>
              <a:rPr lang="en-US" sz="2400" dirty="0" smtClean="0"/>
              <a:t>.</a:t>
            </a:r>
          </a:p>
          <a:p>
            <a:pPr algn="just">
              <a:spcBef>
                <a:spcPts val="2400"/>
              </a:spcBef>
              <a:buClr>
                <a:srgbClr val="284C6A"/>
              </a:buClr>
              <a:buSzPct val="115000"/>
              <a:defRPr/>
            </a:pPr>
            <a:r>
              <a:rPr lang="en-US" sz="2400" dirty="0" smtClean="0"/>
              <a:t>“[D]</a:t>
            </a:r>
            <a:r>
              <a:rPr lang="en-US" sz="2400" dirty="0" err="1" smtClean="0"/>
              <a:t>iscrimination</a:t>
            </a:r>
            <a:r>
              <a:rPr lang="en-US" sz="2400" dirty="0" smtClean="0"/>
              <a:t> based on traditional bases of zoning regulation such as preserving the character of the neighborhood and avoiding aesthetic blight are reasonable and thus permissible.” </a:t>
            </a:r>
            <a:r>
              <a:rPr lang="en-US" sz="2400" i="1" dirty="0" err="1" smtClean="0"/>
              <a:t>MetroPCS</a:t>
            </a:r>
            <a:r>
              <a:rPr lang="en-US" sz="2400" i="1" dirty="0" smtClean="0"/>
              <a:t> v. City and County of San Francisco</a:t>
            </a:r>
            <a:r>
              <a:rPr lang="en-US" sz="2400" dirty="0" smtClean="0"/>
              <a:t>, 400 </a:t>
            </a:r>
            <a:r>
              <a:rPr lang="en-US" sz="2400" dirty="0" err="1" smtClean="0"/>
              <a:t>F.3d</a:t>
            </a:r>
            <a:r>
              <a:rPr lang="en-US" sz="2400" dirty="0" smtClean="0"/>
              <a:t> 715, 727 (9th Cir. 2005).</a:t>
            </a:r>
            <a:endParaRPr lang="en-US" altLang="en-US" sz="2400" b="1" dirty="0" smtClean="0"/>
          </a:p>
          <a:p>
            <a:pPr eaLnBrk="1" hangingPunct="1">
              <a:buFontTx/>
              <a:buNone/>
              <a:defRPr/>
            </a:pPr>
            <a:endParaRPr lang="en-US" altLang="en-US" sz="2000"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8</a:t>
            </a:fld>
            <a:endParaRPr lang="en-US"/>
          </a:p>
        </p:txBody>
      </p:sp>
    </p:spTree>
    <p:extLst>
      <p:ext uri="{BB962C8B-B14F-4D97-AF65-F5344CB8AC3E}">
        <p14:creationId xmlns:p14="http://schemas.microsoft.com/office/powerpoint/2010/main" val="404793929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hangingPunct="1"/>
            <a:r>
              <a:rPr lang="en-US" altLang="en-US" dirty="0" smtClean="0"/>
              <a:t>FEDERAL PREEMPTION OF </a:t>
            </a:r>
            <a:br>
              <a:rPr lang="en-US" altLang="en-US" dirty="0" smtClean="0"/>
            </a:br>
            <a:r>
              <a:rPr lang="en-US" altLang="en-US" dirty="0" smtClean="0"/>
              <a:t>LOCAL ZONING CONTROL</a:t>
            </a:r>
          </a:p>
        </p:txBody>
      </p:sp>
      <p:sp>
        <p:nvSpPr>
          <p:cNvPr id="7171" name="Rectangle 3"/>
          <p:cNvSpPr>
            <a:spLocks noGrp="1" noChangeArrowheads="1"/>
          </p:cNvSpPr>
          <p:nvPr>
            <p:ph type="body" idx="1"/>
          </p:nvPr>
        </p:nvSpPr>
        <p:spPr>
          <a:xfrm>
            <a:off x="609600" y="1828800"/>
            <a:ext cx="8077200" cy="4495800"/>
          </a:xfrm>
        </p:spPr>
        <p:txBody>
          <a:bodyPr/>
          <a:lstStyle/>
          <a:p>
            <a:pPr marL="0" indent="0" algn="just">
              <a:buFontTx/>
              <a:buNone/>
              <a:defRPr/>
            </a:pPr>
            <a:r>
              <a:rPr lang="en-US" sz="2400" b="1" dirty="0" smtClean="0"/>
              <a:t>Zoning regulations must not “prohibit or have the effect of prohibiting the provisions of personal wireless services.”</a:t>
            </a:r>
            <a:r>
              <a:rPr lang="en-US" sz="2400" dirty="0" smtClean="0"/>
              <a:t>  </a:t>
            </a:r>
          </a:p>
          <a:p>
            <a:pPr marL="0" indent="0" algn="r">
              <a:spcBef>
                <a:spcPts val="0"/>
              </a:spcBef>
              <a:buFontTx/>
              <a:buNone/>
              <a:defRPr/>
            </a:pPr>
            <a:r>
              <a:rPr lang="en-US" sz="2400" dirty="0" smtClean="0"/>
              <a:t>47 </a:t>
            </a:r>
            <a:r>
              <a:rPr lang="en-US" sz="2400" dirty="0" err="1" smtClean="0"/>
              <a:t>U.S.C</a:t>
            </a:r>
            <a:r>
              <a:rPr lang="en-US" sz="2400" dirty="0" smtClean="0"/>
              <a:t>. § 332(c)(7)(B)(</a:t>
            </a:r>
            <a:r>
              <a:rPr lang="en-US" sz="2400" dirty="0" err="1" smtClean="0"/>
              <a:t>i</a:t>
            </a:r>
            <a:r>
              <a:rPr lang="en-US" sz="2400" dirty="0" smtClean="0"/>
              <a:t>).</a:t>
            </a:r>
          </a:p>
          <a:p>
            <a:pPr algn="just">
              <a:spcBef>
                <a:spcPts val="2400"/>
              </a:spcBef>
              <a:buClr>
                <a:srgbClr val="284C6A"/>
              </a:buClr>
              <a:buSzPct val="115000"/>
              <a:buFont typeface="Arial" panose="020B0604020202020204" pitchFamily="34" charset="0"/>
              <a:buChar char="•"/>
              <a:defRPr/>
            </a:pPr>
            <a:r>
              <a:rPr lang="en-US" sz="2400" dirty="0" smtClean="0"/>
              <a:t>This means a City cannot ban wireless services.</a:t>
            </a:r>
          </a:p>
          <a:p>
            <a:pPr algn="just">
              <a:buClr>
                <a:srgbClr val="284C6A"/>
              </a:buClr>
              <a:buSzPct val="115000"/>
              <a:buFont typeface="Arial" panose="020B0604020202020204" pitchFamily="34" charset="0"/>
              <a:buChar char="•"/>
              <a:defRPr/>
            </a:pPr>
            <a:r>
              <a:rPr lang="en-US" sz="2400" dirty="0" smtClean="0"/>
              <a:t>Cannot have the actual effect of banning wireless services.</a:t>
            </a:r>
          </a:p>
          <a:p>
            <a:pPr algn="just">
              <a:buClr>
                <a:srgbClr val="284C6A"/>
              </a:buClr>
              <a:buSzPct val="115000"/>
              <a:buFont typeface="Arial" panose="020B0604020202020204" pitchFamily="34" charset="0"/>
              <a:buChar char="•"/>
              <a:defRPr/>
            </a:pPr>
            <a:r>
              <a:rPr lang="en-US" sz="2400" dirty="0" smtClean="0"/>
              <a:t>Cannot prevent a service provider from closing a </a:t>
            </a:r>
            <a:r>
              <a:rPr lang="en-US" sz="2400" b="1" u="sng" dirty="0" smtClean="0"/>
              <a:t>significant gap </a:t>
            </a:r>
            <a:r>
              <a:rPr lang="en-US" sz="2400" dirty="0" smtClean="0"/>
              <a:t>in its service coverage.</a:t>
            </a:r>
            <a:endParaRPr lang="en-US" altLang="en-US" sz="2400" b="1" dirty="0" smtClean="0"/>
          </a:p>
          <a:p>
            <a:pPr eaLnBrk="1" hangingPunct="1">
              <a:buFontTx/>
              <a:buNone/>
              <a:defRPr/>
            </a:pPr>
            <a:endParaRPr lang="en-US" altLang="en-US" dirty="0" smtClean="0"/>
          </a:p>
        </p:txBody>
      </p:sp>
      <p:sp>
        <p:nvSpPr>
          <p:cNvPr id="2" name="Slide Number Placeholder 1"/>
          <p:cNvSpPr>
            <a:spLocks noGrp="1"/>
          </p:cNvSpPr>
          <p:nvPr>
            <p:ph type="sldNum" sz="quarter" idx="12"/>
          </p:nvPr>
        </p:nvSpPr>
        <p:spPr/>
        <p:txBody>
          <a:bodyPr/>
          <a:lstStyle/>
          <a:p>
            <a:fld id="{F323E3B8-0498-40A8-8539-789E74FF4DDB}" type="slidenum">
              <a:rPr lang="en-US" smtClean="0"/>
              <a:t>9</a:t>
            </a:fld>
            <a:endParaRPr lang="en-US"/>
          </a:p>
        </p:txBody>
      </p:sp>
    </p:spTree>
    <p:extLst>
      <p:ext uri="{BB962C8B-B14F-4D97-AF65-F5344CB8AC3E}">
        <p14:creationId xmlns:p14="http://schemas.microsoft.com/office/powerpoint/2010/main" val="358203132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lecommunications La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1358</Words>
  <Application>Microsoft Office PowerPoint</Application>
  <PresentationFormat>On-screen Show (4:3)</PresentationFormat>
  <Paragraphs>216</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Telecommunications Law</vt:lpstr>
      <vt:lpstr>PowerPoint Presentation</vt:lpstr>
      <vt:lpstr>  PLANNING COMMISSION</vt:lpstr>
      <vt:lpstr>INTRODUCTION</vt:lpstr>
      <vt:lpstr>CITY’S ROLE</vt:lpstr>
      <vt:lpstr>FEDERAL TELECOM ACT</vt:lpstr>
      <vt:lpstr>FEDERAL TELECOM ACT</vt:lpstr>
      <vt:lpstr>FEDERAL TELECOM ACT</vt:lpstr>
      <vt:lpstr>FEDERAL TELECOM ACT</vt:lpstr>
      <vt:lpstr>FEDERAL PREEMPTION OF  LOCAL ZONING CONTROL</vt:lpstr>
      <vt:lpstr>SIGNIFICANT GAP ANALYSIS</vt:lpstr>
      <vt:lpstr>STANDARDS FOR DENIAL</vt:lpstr>
      <vt:lpstr>STANDARDS FOR DENIAL</vt:lpstr>
      <vt:lpstr>FEDERAL SHOT CLOCKS</vt:lpstr>
      <vt:lpstr>ROW MANAGEMENT</vt:lpstr>
      <vt:lpstr>ROW MANAGEMENT</vt:lpstr>
      <vt:lpstr>ROW MANAGEMENT</vt:lpstr>
      <vt:lpstr>SB 649</vt:lpstr>
      <vt:lpstr>CASE LAW</vt:lpstr>
      <vt:lpstr>CASE LAW</vt:lpstr>
      <vt:lpstr>T-Mobile v. San Francisco</vt:lpstr>
      <vt:lpstr>CITY’S ORDINANCE</vt:lpstr>
      <vt:lpstr>PROPOSED ORDINANCE</vt:lpstr>
      <vt:lpstr>NEW SUBMITTAL REQUIREMENTS </vt:lpstr>
      <vt:lpstr>NEW PROCESS </vt:lpstr>
      <vt:lpstr>PowerPoint Presentation</vt:lpstr>
      <vt:lpstr>PROVISIONS TO PROTECT AESTHETICS AND PROPERTY VALUES</vt:lpstr>
      <vt:lpstr>TRANSPARENCY AND INFORMATION</vt:lpstr>
      <vt:lpstr>PowerPoint Presentation</vt:lpstr>
      <vt:lpstr>PowerPoint Presentation</vt:lpstr>
      <vt:lpstr>Granting Permit - Findings</vt:lpstr>
      <vt:lpstr>Exception - Findings</vt:lpstr>
      <vt:lpstr>Thank you for attending.</vt:lpstr>
    </vt:vector>
  </TitlesOfParts>
  <Manager>
  </Manager>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subject>
  <dc:creator>
  </dc:creator>
  <cp:keywords>
  </cp:keywords>
  <dc:description>
  </dc:description>
  <cp:lastModifiedBy>
  </cp:lastModifiedBy>
  <cp:revision>1</cp:revision>
  <dcterms:modified xsi:type="dcterms:W3CDTF">1901-01-01T08:00:00Z</dcterms:modified>
  <cp:category>
  </cp:category>
</cp:coreProperties>
</file>

<file path=docProps/custom.xml><?xml version="1.0" encoding="utf-8"?>
<Properties xmlns="http://schemas.openxmlformats.org/officeDocument/2006/custom-properties" xmlns:vt="http://schemas.openxmlformats.org/officeDocument/2006/docPropsVTypes">
</Properties>
</file>