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0" r:id="rId1"/>
  </p:sldMasterIdLst>
  <p:handoutMasterIdLst>
    <p:handoutMasterId r:id="rId40"/>
  </p:handoutMasterIdLst>
  <p:sldIdLst>
    <p:sldId id="344" r:id="rId2"/>
    <p:sldId id="345" r:id="rId3"/>
    <p:sldId id="346" r:id="rId4"/>
    <p:sldId id="347" r:id="rId5"/>
    <p:sldId id="348" r:id="rId6"/>
    <p:sldId id="349" r:id="rId7"/>
    <p:sldId id="350" r:id="rId8"/>
    <p:sldId id="351" r:id="rId9"/>
    <p:sldId id="352" r:id="rId10"/>
    <p:sldId id="353" r:id="rId11"/>
    <p:sldId id="354" r:id="rId12"/>
    <p:sldId id="273" r:id="rId13"/>
    <p:sldId id="264" r:id="rId14"/>
    <p:sldId id="288" r:id="rId15"/>
    <p:sldId id="289" r:id="rId16"/>
    <p:sldId id="336" r:id="rId17"/>
    <p:sldId id="290" r:id="rId18"/>
    <p:sldId id="291" r:id="rId19"/>
    <p:sldId id="339" r:id="rId20"/>
    <p:sldId id="298" r:id="rId21"/>
    <p:sldId id="356" r:id="rId22"/>
    <p:sldId id="292" r:id="rId23"/>
    <p:sldId id="293" r:id="rId24"/>
    <p:sldId id="355" r:id="rId25"/>
    <p:sldId id="299" r:id="rId26"/>
    <p:sldId id="312" r:id="rId27"/>
    <p:sldId id="335" r:id="rId28"/>
    <p:sldId id="314" r:id="rId29"/>
    <p:sldId id="332" r:id="rId30"/>
    <p:sldId id="321" r:id="rId31"/>
    <p:sldId id="322" r:id="rId32"/>
    <p:sldId id="325" r:id="rId33"/>
    <p:sldId id="282" r:id="rId34"/>
    <p:sldId id="342" r:id="rId35"/>
    <p:sldId id="343" r:id="rId36"/>
    <p:sldId id="319" r:id="rId37"/>
    <p:sldId id="320" r:id="rId38"/>
    <p:sldId id="338" r:id="rId39"/>
  </p:sldIdLst>
  <p:sldSz cx="12192000" cy="68580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89" d="100"/>
          <a:sy n="89" d="100"/>
        </p:scale>
        <p:origin x="23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3"/>
            <a:ext cx="3044719" cy="467231"/>
          </a:xfrm>
          <a:prstGeom prst="rect">
            <a:avLst/>
          </a:prstGeom>
        </p:spPr>
        <p:txBody>
          <a:bodyPr vert="horz" lIns="93314" tIns="46657" rIns="93314" bIns="46657" rtlCol="0"/>
          <a:lstStyle>
            <a:lvl1pPr algn="l">
              <a:defRPr sz="1200"/>
            </a:lvl1pPr>
          </a:lstStyle>
          <a:p>
            <a:endParaRPr lang="en-US" dirty="0"/>
          </a:p>
        </p:txBody>
      </p:sp>
      <p:sp>
        <p:nvSpPr>
          <p:cNvPr id="3" name="Date Placeholder 2"/>
          <p:cNvSpPr>
            <a:spLocks noGrp="1"/>
          </p:cNvSpPr>
          <p:nvPr>
            <p:ph type="dt" sz="quarter" idx="1"/>
          </p:nvPr>
        </p:nvSpPr>
        <p:spPr>
          <a:xfrm>
            <a:off x="3979940" y="3"/>
            <a:ext cx="3044719" cy="467231"/>
          </a:xfrm>
          <a:prstGeom prst="rect">
            <a:avLst/>
          </a:prstGeom>
        </p:spPr>
        <p:txBody>
          <a:bodyPr vert="horz" lIns="93314" tIns="46657" rIns="93314" bIns="46657" rtlCol="0"/>
          <a:lstStyle>
            <a:lvl1pPr algn="r">
              <a:defRPr sz="1200"/>
            </a:lvl1pPr>
          </a:lstStyle>
          <a:p>
            <a:fld id="{1EBD8537-2881-45D9-8F27-DB89E416C872}" type="datetimeFigureOut">
              <a:rPr lang="en-US" smtClean="0"/>
              <a:t>7/16/2018</a:t>
            </a:fld>
            <a:endParaRPr lang="en-US" dirty="0"/>
          </a:p>
        </p:txBody>
      </p:sp>
      <p:sp>
        <p:nvSpPr>
          <p:cNvPr id="4" name="Footer Placeholder 3"/>
          <p:cNvSpPr>
            <a:spLocks noGrp="1"/>
          </p:cNvSpPr>
          <p:nvPr>
            <p:ph type="ftr" sz="quarter" idx="2"/>
          </p:nvPr>
        </p:nvSpPr>
        <p:spPr>
          <a:xfrm>
            <a:off x="9" y="8845048"/>
            <a:ext cx="3044719" cy="467230"/>
          </a:xfrm>
          <a:prstGeom prst="rect">
            <a:avLst/>
          </a:prstGeom>
        </p:spPr>
        <p:txBody>
          <a:bodyPr vert="horz" lIns="93314" tIns="46657" rIns="93314" bIns="4665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9940" y="8845048"/>
            <a:ext cx="3044719" cy="467230"/>
          </a:xfrm>
          <a:prstGeom prst="rect">
            <a:avLst/>
          </a:prstGeom>
        </p:spPr>
        <p:txBody>
          <a:bodyPr vert="horz" lIns="93314" tIns="46657" rIns="93314" bIns="46657" rtlCol="0" anchor="b"/>
          <a:lstStyle>
            <a:lvl1pPr algn="r">
              <a:defRPr sz="1200"/>
            </a:lvl1pPr>
          </a:lstStyle>
          <a:p>
            <a:fld id="{5DC384C5-78E6-4432-A7FB-D0BDB7911590}" type="slidenum">
              <a:rPr lang="en-US" smtClean="0"/>
              <a:t>‹#›</a:t>
            </a:fld>
            <a:endParaRPr lang="en-US" dirty="0"/>
          </a:p>
        </p:txBody>
      </p:sp>
    </p:spTree>
    <p:extLst>
      <p:ext uri="{BB962C8B-B14F-4D97-AF65-F5344CB8AC3E}">
        <p14:creationId xmlns:p14="http://schemas.microsoft.com/office/powerpoint/2010/main" val="321207670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pPr/>
              <a:t>7/16/2018</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691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7/16/2018</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944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7/16/2018</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9748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7/16/2018</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4286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7/16/2018</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196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7/16/2018</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29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7/16/2018</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3526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t>7/16/2018</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241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t>7/16/2018</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3353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7/16/2018</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6795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7/16/2018</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7074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7/16/2018</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8981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7/16/2018</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9581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7/16/2018</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48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7/16/2018</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512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7/16/2018</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5090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7/16/2018</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477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7/16/2018</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smtClean="0"/>
              <a:t>
              </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4793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1.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10369780" cy="2677648"/>
          </a:xfrm>
        </p:spPr>
        <p:txBody>
          <a:bodyPr/>
          <a:lstStyle/>
          <a:p>
            <a:pPr algn="ctr"/>
            <a:r>
              <a:rPr lang="en-US" dirty="0" smtClean="0"/>
              <a:t>TRUMP NATIONAL </a:t>
            </a:r>
            <a:r>
              <a:rPr lang="en-US" dirty="0"/>
              <a:t>GOLF CLUB</a:t>
            </a:r>
            <a:br>
              <a:rPr lang="en-US" dirty="0"/>
            </a:br>
            <a:r>
              <a:rPr lang="en-US" dirty="0" smtClean="0"/>
              <a:t>VESTING TRACT </a:t>
            </a:r>
            <a:r>
              <a:rPr lang="en-US" dirty="0"/>
              <a:t>50666</a:t>
            </a:r>
            <a:r>
              <a:rPr lang="en-US" dirty="0" smtClean="0"/>
              <a:t/>
            </a:r>
            <a:br>
              <a:rPr lang="en-US" dirty="0" smtClean="0"/>
            </a:br>
            <a:r>
              <a:rPr lang="en-US" dirty="0" smtClean="0"/>
              <a:t>COSTA DE LA ISLAS </a:t>
            </a:r>
            <a:br>
              <a:rPr lang="en-US" dirty="0" smtClean="0"/>
            </a:br>
            <a:r>
              <a:rPr lang="en-US" dirty="0" smtClean="0"/>
              <a:t>STREET DESIGN ALTERNATIVES</a:t>
            </a:r>
            <a:endParaRPr lang="en-US" dirty="0"/>
          </a:p>
        </p:txBody>
      </p:sp>
      <p:sp>
        <p:nvSpPr>
          <p:cNvPr id="3" name="Subtitle 2"/>
          <p:cNvSpPr>
            <a:spLocks noGrp="1"/>
          </p:cNvSpPr>
          <p:nvPr>
            <p:ph type="subTitle" idx="1"/>
          </p:nvPr>
        </p:nvSpPr>
        <p:spPr>
          <a:xfrm>
            <a:off x="1229770" y="5026762"/>
            <a:ext cx="8825658" cy="861420"/>
          </a:xfrm>
        </p:spPr>
        <p:txBody>
          <a:bodyPr/>
          <a:lstStyle/>
          <a:p>
            <a:r>
              <a:rPr lang="en-US" dirty="0" smtClean="0"/>
              <a:t>JULY 17, 2018 City Council meeting</a:t>
            </a:r>
            <a:endParaRPr lang="en-US" dirty="0"/>
          </a:p>
        </p:txBody>
      </p:sp>
    </p:spTree>
    <p:extLst>
      <p:ext uri="{BB962C8B-B14F-4D97-AF65-F5344CB8AC3E}">
        <p14:creationId xmlns:p14="http://schemas.microsoft.com/office/powerpoint/2010/main" val="4225738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60" y="515389"/>
            <a:ext cx="11784929" cy="610184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7613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836" y="973668"/>
            <a:ext cx="9601200" cy="706964"/>
          </a:xfrm>
        </p:spPr>
        <p:txBody>
          <a:bodyPr/>
          <a:lstStyle/>
          <a:p>
            <a:r>
              <a:rPr lang="en-US" dirty="0" smtClean="0"/>
              <a:t>STREET DESIGN APPROVAL</a:t>
            </a:r>
            <a:endParaRPr lang="en-US" dirty="0"/>
          </a:p>
        </p:txBody>
      </p:sp>
      <p:sp>
        <p:nvSpPr>
          <p:cNvPr id="3" name="Content Placeholder 2"/>
          <p:cNvSpPr>
            <a:spLocks noGrp="1"/>
          </p:cNvSpPr>
          <p:nvPr>
            <p:ph idx="1"/>
          </p:nvPr>
        </p:nvSpPr>
        <p:spPr>
          <a:xfrm>
            <a:off x="1154954" y="3258588"/>
            <a:ext cx="8825659" cy="2211187"/>
          </a:xfrm>
        </p:spPr>
        <p:txBody>
          <a:bodyPr>
            <a:normAutofit fontScale="70000" lnSpcReduction="20000"/>
          </a:bodyPr>
          <a:lstStyle/>
          <a:p>
            <a:pPr marL="0" indent="0">
              <a:buNone/>
            </a:pPr>
            <a:r>
              <a:rPr lang="en-US" sz="3100" i="1" dirty="0"/>
              <a:t>The proposed on-site streets shall be dedicated for public use on the Final Map and designed to the satisfaction of the Director of Public Works.  </a:t>
            </a:r>
            <a:r>
              <a:rPr lang="en-US" sz="3100" dirty="0"/>
              <a:t>Prior to recordation of the Final Map,</a:t>
            </a:r>
            <a:r>
              <a:rPr lang="en-US" sz="3100" i="1" dirty="0"/>
              <a:t> the Applicant shall submit design specifications for the on-site streets to the </a:t>
            </a:r>
            <a:r>
              <a:rPr lang="en-US" sz="3100" i="1" u="sng" dirty="0"/>
              <a:t>Director of Public Works for </a:t>
            </a:r>
            <a:r>
              <a:rPr lang="en-US" sz="3100" i="1" u="sng" dirty="0" smtClean="0"/>
              <a:t>approval</a:t>
            </a:r>
            <a:r>
              <a:rPr lang="en-US" sz="3100" i="1" dirty="0" smtClean="0"/>
              <a:t>.</a:t>
            </a:r>
            <a:endParaRPr lang="en-US" sz="3100" dirty="0"/>
          </a:p>
          <a:p>
            <a:pPr marL="0" indent="0">
              <a:buNone/>
            </a:pPr>
            <a:r>
              <a:rPr lang="en-US" i="1" dirty="0"/>
              <a:t> </a:t>
            </a:r>
            <a:endParaRPr lang="en-US" dirty="0"/>
          </a:p>
          <a:p>
            <a:pPr marL="0" indent="0">
              <a:buNone/>
            </a:pPr>
            <a:r>
              <a:rPr lang="en-US" i="1" dirty="0"/>
              <a:t>	</a:t>
            </a:r>
            <a:endParaRPr lang="en-US" dirty="0"/>
          </a:p>
        </p:txBody>
      </p:sp>
    </p:spTree>
    <p:extLst>
      <p:ext uri="{BB962C8B-B14F-4D97-AF65-F5344CB8AC3E}">
        <p14:creationId xmlns:p14="http://schemas.microsoft.com/office/powerpoint/2010/main" val="2025356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TRUMP NATIONAL TRACT 50666</a:t>
            </a:r>
            <a:endParaRPr lang="en-US" dirty="0"/>
          </a:p>
        </p:txBody>
      </p:sp>
      <p:sp>
        <p:nvSpPr>
          <p:cNvPr id="3" name="Content Placeholder 2"/>
          <p:cNvSpPr>
            <a:spLocks noGrp="1"/>
          </p:cNvSpPr>
          <p:nvPr>
            <p:ph idx="1"/>
          </p:nvPr>
        </p:nvSpPr>
        <p:spPr>
          <a:xfrm>
            <a:off x="854015" y="2353333"/>
            <a:ext cx="9195609" cy="4150983"/>
          </a:xfrm>
        </p:spPr>
        <p:txBody>
          <a:bodyPr>
            <a:noAutofit/>
          </a:bodyPr>
          <a:lstStyle/>
          <a:p>
            <a:r>
              <a:rPr lang="en-US" sz="1600" b="1" dirty="0" smtClean="0"/>
              <a:t>Approval Process:</a:t>
            </a:r>
          </a:p>
          <a:p>
            <a:pPr lvl="2"/>
            <a:r>
              <a:rPr lang="en-US" sz="1600" b="1" dirty="0" smtClean="0"/>
              <a:t>Applicant submitted plans and updated Traffic Impact Analysis (TIA);</a:t>
            </a:r>
          </a:p>
          <a:p>
            <a:pPr lvl="2"/>
            <a:r>
              <a:rPr lang="en-US" sz="1600" b="1" dirty="0" smtClean="0"/>
              <a:t>The documents were submitted to the Traffic Safety Committee (TSC) for transparency purposes and to allow the public the opportunity to review and comment;</a:t>
            </a:r>
          </a:p>
          <a:p>
            <a:pPr lvl="2"/>
            <a:r>
              <a:rPr lang="en-US" sz="1600" b="1" dirty="0" smtClean="0"/>
              <a:t>TSC opened discussion regarding this item on August 28, 2017;</a:t>
            </a:r>
          </a:p>
          <a:p>
            <a:pPr lvl="2"/>
            <a:r>
              <a:rPr lang="en-US" sz="1600" b="1" dirty="0" smtClean="0"/>
              <a:t>The item was continued to extend the time for public comments through December 2017; and,</a:t>
            </a:r>
          </a:p>
          <a:p>
            <a:pPr lvl="2"/>
            <a:r>
              <a:rPr lang="en-US" sz="1600" b="1" dirty="0" smtClean="0"/>
              <a:t>On December 11, 2017, TSC made its recommendation.</a:t>
            </a:r>
          </a:p>
          <a:p>
            <a:pPr marL="0" indent="0">
              <a:buNone/>
            </a:pPr>
            <a:r>
              <a:rPr lang="en-US" sz="1600" b="1" dirty="0"/>
              <a:t>	</a:t>
            </a:r>
          </a:p>
        </p:txBody>
      </p:sp>
    </p:spTree>
    <p:extLst>
      <p:ext uri="{BB962C8B-B14F-4D97-AF65-F5344CB8AC3E}">
        <p14:creationId xmlns:p14="http://schemas.microsoft.com/office/powerpoint/2010/main" val="2689327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993" y="3216"/>
            <a:ext cx="11821297" cy="6854784"/>
          </a:xfrm>
          <a:prstGeom prst="rect">
            <a:avLst/>
          </a:prstGeom>
        </p:spPr>
      </p:pic>
    </p:spTree>
    <p:extLst>
      <p:ext uri="{BB962C8B-B14F-4D97-AF65-F5344CB8AC3E}">
        <p14:creationId xmlns:p14="http://schemas.microsoft.com/office/powerpoint/2010/main" val="4293143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Study Summary</a:t>
            </a:r>
            <a:endParaRPr lang="en-US" dirty="0"/>
          </a:p>
        </p:txBody>
      </p:sp>
      <p:sp>
        <p:nvSpPr>
          <p:cNvPr id="3" name="Content Placeholder 2"/>
          <p:cNvSpPr>
            <a:spLocks noGrp="1"/>
          </p:cNvSpPr>
          <p:nvPr>
            <p:ph idx="1"/>
          </p:nvPr>
        </p:nvSpPr>
        <p:spPr>
          <a:xfrm>
            <a:off x="1237332" y="2298357"/>
            <a:ext cx="8825659" cy="3713206"/>
          </a:xfrm>
        </p:spPr>
        <p:txBody>
          <a:bodyPr>
            <a:noAutofit/>
          </a:bodyPr>
          <a:lstStyle/>
          <a:p>
            <a:pPr lvl="1"/>
            <a:r>
              <a:rPr lang="en-US" sz="2600" b="1" dirty="0" smtClean="0"/>
              <a:t>Updated Traffic Impact Analysis by Applicant, Dated October 24, 2017</a:t>
            </a:r>
          </a:p>
          <a:p>
            <a:pPr lvl="3"/>
            <a:r>
              <a:rPr lang="en-US" sz="2400" b="1" dirty="0" smtClean="0"/>
              <a:t>Trip Generation</a:t>
            </a:r>
          </a:p>
          <a:p>
            <a:pPr lvl="3"/>
            <a:r>
              <a:rPr lang="en-US" sz="2400" b="1" dirty="0" smtClean="0"/>
              <a:t>Trip Distribution</a:t>
            </a:r>
          </a:p>
          <a:p>
            <a:pPr lvl="3"/>
            <a:r>
              <a:rPr lang="en-US" sz="2400" b="1" dirty="0" smtClean="0"/>
              <a:t>Queuing </a:t>
            </a:r>
            <a:r>
              <a:rPr lang="en-US" sz="2400" b="1" dirty="0"/>
              <a:t>Analysis</a:t>
            </a:r>
          </a:p>
          <a:p>
            <a:pPr lvl="3"/>
            <a:r>
              <a:rPr lang="en-US" sz="2400" b="1" dirty="0"/>
              <a:t>Collision Summary</a:t>
            </a:r>
          </a:p>
          <a:p>
            <a:pPr lvl="3"/>
            <a:r>
              <a:rPr lang="en-US" sz="2400" b="1" dirty="0"/>
              <a:t>Sight Distance Analysis</a:t>
            </a:r>
          </a:p>
          <a:p>
            <a:pPr lvl="3"/>
            <a:r>
              <a:rPr lang="en-US" sz="2400" b="1" dirty="0"/>
              <a:t>Truck Turning Analysis</a:t>
            </a:r>
          </a:p>
          <a:p>
            <a:pPr lvl="1"/>
            <a:endParaRPr lang="en-US" sz="2800" b="1" dirty="0" smtClean="0"/>
          </a:p>
          <a:p>
            <a:pPr lvl="1"/>
            <a:endParaRPr lang="en-US" sz="2800" dirty="0"/>
          </a:p>
        </p:txBody>
      </p:sp>
    </p:spTree>
    <p:extLst>
      <p:ext uri="{BB962C8B-B14F-4D97-AF65-F5344CB8AC3E}">
        <p14:creationId xmlns:p14="http://schemas.microsoft.com/office/powerpoint/2010/main" val="288340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08" y="477795"/>
            <a:ext cx="10593860" cy="1540475"/>
          </a:xfrm>
        </p:spPr>
        <p:txBody>
          <a:bodyPr>
            <a:normAutofit/>
          </a:bodyPr>
          <a:lstStyle/>
          <a:p>
            <a:pPr algn="ctr"/>
            <a:r>
              <a:rPr lang="en-US" dirty="0" smtClean="0"/>
              <a:t>Alternative 1 – New T-Intersection with </a:t>
            </a:r>
            <a:br>
              <a:rPr lang="en-US" dirty="0" smtClean="0"/>
            </a:br>
            <a:r>
              <a:rPr lang="en-US" dirty="0" smtClean="0"/>
              <a:t>All Movements Allowed</a:t>
            </a:r>
            <a:endParaRPr lang="en-US" dirty="0"/>
          </a:p>
        </p:txBody>
      </p:sp>
      <p:sp>
        <p:nvSpPr>
          <p:cNvPr id="12" name="Text Placeholder 11"/>
          <p:cNvSpPr>
            <a:spLocks noGrp="1"/>
          </p:cNvSpPr>
          <p:nvPr>
            <p:ph type="body" idx="1"/>
          </p:nvPr>
        </p:nvSpPr>
        <p:spPr>
          <a:xfrm>
            <a:off x="296562" y="3124028"/>
            <a:ext cx="5214550" cy="1491048"/>
          </a:xfrm>
          <a:solidFill>
            <a:schemeClr val="bg1"/>
          </a:solidFill>
        </p:spPr>
        <p:txBody>
          <a:bodyPr>
            <a:normAutofit fontScale="25000" lnSpcReduction="20000"/>
          </a:bodyPr>
          <a:lstStyle/>
          <a:p>
            <a:endParaRPr lang="en-US" dirty="0">
              <a:solidFill>
                <a:schemeClr val="accent4">
                  <a:lumMod val="75000"/>
                </a:schemeClr>
              </a:solidFill>
            </a:endParaRPr>
          </a:p>
          <a:p>
            <a:pPr marL="285750" indent="-285750">
              <a:buFont typeface="Arial" panose="020B0604020202020204" pitchFamily="34" charset="0"/>
              <a:buChar char="•"/>
            </a:pPr>
            <a:endParaRPr lang="en-US" dirty="0" smtClean="0">
              <a:solidFill>
                <a:schemeClr val="accent4">
                  <a:lumMod val="75000"/>
                </a:schemeClr>
              </a:solidFill>
            </a:endParaRPr>
          </a:p>
          <a:p>
            <a:pPr marL="285750" indent="-285750">
              <a:buFont typeface="Arial" panose="020B0604020202020204" pitchFamily="34" charset="0"/>
              <a:buChar char="•"/>
            </a:pPr>
            <a:endParaRPr lang="en-US" dirty="0">
              <a:solidFill>
                <a:schemeClr val="accent4">
                  <a:lumMod val="75000"/>
                </a:schemeClr>
              </a:solidFill>
            </a:endParaRPr>
          </a:p>
          <a:p>
            <a:pPr marL="285750" indent="-285750">
              <a:buFont typeface="Arial" panose="020B0604020202020204" pitchFamily="34" charset="0"/>
              <a:buChar char="•"/>
            </a:pPr>
            <a:endParaRPr lang="en-US" sz="4000" dirty="0" smtClean="0">
              <a:solidFill>
                <a:schemeClr val="accent4">
                  <a:lumMod val="75000"/>
                </a:schemeClr>
              </a:solidFill>
            </a:endParaRPr>
          </a:p>
          <a:p>
            <a:pPr marL="285750" indent="-285750">
              <a:buFont typeface="Arial" panose="020B0604020202020204" pitchFamily="34" charset="0"/>
              <a:buChar char="•"/>
            </a:pPr>
            <a:endParaRPr lang="en-US" dirty="0">
              <a:solidFill>
                <a:schemeClr val="accent4">
                  <a:lumMod val="75000"/>
                </a:schemeClr>
              </a:solidFill>
            </a:endParaRPr>
          </a:p>
          <a:p>
            <a:pPr marL="285750" indent="-285750">
              <a:buFont typeface="Arial" panose="020B0604020202020204" pitchFamily="34" charset="0"/>
              <a:buChar char="•"/>
            </a:pPr>
            <a:endParaRPr lang="en-US" dirty="0" smtClean="0">
              <a:solidFill>
                <a:schemeClr val="accent4">
                  <a:lumMod val="75000"/>
                </a:schemeClr>
              </a:solidFill>
            </a:endParaRPr>
          </a:p>
          <a:p>
            <a:pPr marL="285750" indent="-285750">
              <a:buFont typeface="Arial" panose="020B0604020202020204" pitchFamily="34" charset="0"/>
              <a:buChar char="•"/>
            </a:pPr>
            <a:endParaRPr lang="en-US" dirty="0">
              <a:solidFill>
                <a:schemeClr val="accent4">
                  <a:lumMod val="75000"/>
                </a:schemeClr>
              </a:solidFill>
            </a:endParaRPr>
          </a:p>
          <a:p>
            <a:pPr marL="285750" indent="-285750">
              <a:buFont typeface="Arial" panose="020B0604020202020204" pitchFamily="34" charset="0"/>
              <a:buChar char="•"/>
            </a:pPr>
            <a:endParaRPr lang="en-US" dirty="0" smtClean="0">
              <a:solidFill>
                <a:schemeClr val="accent4">
                  <a:lumMod val="75000"/>
                </a:schemeClr>
              </a:solidFill>
            </a:endParaRPr>
          </a:p>
          <a:p>
            <a:pPr marL="285750" indent="-285750">
              <a:buFont typeface="Arial" panose="020B0604020202020204" pitchFamily="34" charset="0"/>
              <a:buChar char="•"/>
            </a:pPr>
            <a:endParaRPr lang="en-US" dirty="0" smtClean="0">
              <a:solidFill>
                <a:schemeClr val="accent4">
                  <a:lumMod val="75000"/>
                </a:schemeClr>
              </a:solidFill>
            </a:endParaRPr>
          </a:p>
          <a:p>
            <a:pPr marL="285750" indent="-285750">
              <a:buFont typeface="Arial" panose="020B0604020202020204" pitchFamily="34" charset="0"/>
              <a:buChar char="•"/>
            </a:pPr>
            <a:endParaRPr lang="en-US" dirty="0" smtClean="0">
              <a:solidFill>
                <a:schemeClr val="accent4">
                  <a:lumMod val="75000"/>
                </a:schemeClr>
              </a:solidFill>
            </a:endParaRPr>
          </a:p>
          <a:p>
            <a:pPr marL="285750" indent="-285750">
              <a:buFont typeface="Arial" panose="020B0604020202020204" pitchFamily="34" charset="0"/>
              <a:buChar char="•"/>
            </a:pPr>
            <a:endParaRPr lang="en-US" dirty="0" smtClean="0">
              <a:solidFill>
                <a:schemeClr val="accent4">
                  <a:lumMod val="75000"/>
                </a:schemeClr>
              </a:solidFill>
            </a:endParaRPr>
          </a:p>
          <a:p>
            <a:r>
              <a:rPr lang="en-US" sz="5600" b="1" dirty="0" smtClean="0">
                <a:solidFill>
                  <a:schemeClr val="tx1"/>
                </a:solidFill>
              </a:rPr>
              <a:t>•A </a:t>
            </a:r>
            <a:r>
              <a:rPr lang="en-US" sz="5600" b="1" dirty="0">
                <a:solidFill>
                  <a:schemeClr val="tx1"/>
                </a:solidFill>
              </a:rPr>
              <a:t>left-turn lane allowing west-bound traffic along PVDS into the development;</a:t>
            </a:r>
          </a:p>
          <a:p>
            <a:r>
              <a:rPr lang="en-US" sz="5600" b="1" dirty="0" smtClean="0">
                <a:solidFill>
                  <a:schemeClr val="tx1"/>
                </a:solidFill>
              </a:rPr>
              <a:t>•An </a:t>
            </a:r>
            <a:r>
              <a:rPr lang="en-US" sz="5600" b="1" dirty="0">
                <a:solidFill>
                  <a:schemeClr val="tx1"/>
                </a:solidFill>
              </a:rPr>
              <a:t>exclusive right-turn lane allowing east-bound traffic along PVDS to move over and make a right-turn into development; and,</a:t>
            </a:r>
          </a:p>
          <a:p>
            <a:r>
              <a:rPr lang="en-US" sz="5600" b="1" dirty="0" smtClean="0">
                <a:solidFill>
                  <a:schemeClr val="tx1"/>
                </a:solidFill>
              </a:rPr>
              <a:t>•An </a:t>
            </a:r>
            <a:r>
              <a:rPr lang="en-US" sz="5600" b="1" dirty="0">
                <a:solidFill>
                  <a:schemeClr val="tx1"/>
                </a:solidFill>
              </a:rPr>
              <a:t>acceleration (merge) lane along the median which would allow a refuge space for vehicles exiting northbound out of the development right after crossing PVDS eastbound traffic and just before merging into PVDS (west bound) traffic.</a:t>
            </a:r>
          </a:p>
          <a:p>
            <a:endParaRPr lang="en-US" sz="4200" dirty="0"/>
          </a:p>
        </p:txBody>
      </p:sp>
      <p:pic>
        <p:nvPicPr>
          <p:cNvPr id="14" name="Content Placeholder 13"/>
          <p:cNvPicPr>
            <a:picLocks noGrp="1" noChangeAspect="1"/>
          </p:cNvPicPr>
          <p:nvPr>
            <p:ph sz="half" idx="2"/>
          </p:nvPr>
        </p:nvPicPr>
        <p:blipFill>
          <a:blip r:embed="rId2"/>
          <a:stretch>
            <a:fillRect/>
          </a:stretch>
        </p:blipFill>
        <p:spPr>
          <a:xfrm>
            <a:off x="205946" y="4382529"/>
            <a:ext cx="5898292" cy="2388973"/>
          </a:xfrm>
          <a:prstGeom prst="rect">
            <a:avLst/>
          </a:prstGeom>
        </p:spPr>
      </p:pic>
      <p:sp>
        <p:nvSpPr>
          <p:cNvPr id="20" name="Text Placeholder 19"/>
          <p:cNvSpPr>
            <a:spLocks noGrp="1"/>
          </p:cNvSpPr>
          <p:nvPr>
            <p:ph type="body" sz="quarter" idx="3"/>
          </p:nvPr>
        </p:nvSpPr>
        <p:spPr>
          <a:xfrm>
            <a:off x="6208775" y="2606040"/>
            <a:ext cx="5826705" cy="576262"/>
          </a:xfrm>
        </p:spPr>
        <p:txBody>
          <a:bodyPr/>
          <a:lstStyle/>
          <a:p>
            <a:r>
              <a:rPr lang="en-US" dirty="0" smtClean="0"/>
              <a:t>Advantages               	Disadvantages</a:t>
            </a:r>
            <a:endParaRPr lang="en-US" dirty="0"/>
          </a:p>
        </p:txBody>
      </p:sp>
      <p:sp>
        <p:nvSpPr>
          <p:cNvPr id="21" name="Content Placeholder 20"/>
          <p:cNvSpPr>
            <a:spLocks noGrp="1"/>
          </p:cNvSpPr>
          <p:nvPr>
            <p:ph sz="quarter" idx="4"/>
          </p:nvPr>
        </p:nvSpPr>
        <p:spPr>
          <a:xfrm>
            <a:off x="6208710" y="3187921"/>
            <a:ext cx="5892673" cy="3328209"/>
          </a:xfrm>
        </p:spPr>
        <p:txBody>
          <a:bodyPr numCol="2">
            <a:normAutofit/>
          </a:bodyPr>
          <a:lstStyle/>
          <a:p>
            <a:pPr lvl="0"/>
            <a:r>
              <a:rPr lang="en-US" sz="1600" b="1" dirty="0">
                <a:solidFill>
                  <a:schemeClr val="tx1"/>
                </a:solidFill>
              </a:rPr>
              <a:t>Allows all turning movements into and out of Costa De La Islas;</a:t>
            </a:r>
          </a:p>
          <a:p>
            <a:pPr lvl="0"/>
            <a:r>
              <a:rPr lang="en-US" sz="1600" b="1" dirty="0">
                <a:solidFill>
                  <a:schemeClr val="tx1"/>
                </a:solidFill>
              </a:rPr>
              <a:t>Eliminates need for U-turns at Schooner Drive, Conqueror Drive, and Trump National Drive intersections at PVDS</a:t>
            </a:r>
            <a:r>
              <a:rPr lang="en-US" sz="1600" b="1" dirty="0" smtClean="0">
                <a:solidFill>
                  <a:schemeClr val="tx1"/>
                </a:solidFill>
              </a:rPr>
              <a:t>; and,</a:t>
            </a:r>
            <a:endParaRPr lang="en-US" sz="1600" b="1" dirty="0">
              <a:solidFill>
                <a:schemeClr val="tx1"/>
              </a:solidFill>
            </a:endParaRPr>
          </a:p>
          <a:p>
            <a:pPr lvl="0"/>
            <a:r>
              <a:rPr lang="en-US" sz="1600" b="1" dirty="0">
                <a:solidFill>
                  <a:schemeClr val="tx1"/>
                </a:solidFill>
              </a:rPr>
              <a:t>Makes provisions for large trucks.</a:t>
            </a:r>
          </a:p>
          <a:p>
            <a:pPr lvl="1"/>
            <a:r>
              <a:rPr lang="en-US" b="1" dirty="0">
                <a:solidFill>
                  <a:schemeClr val="tx1"/>
                </a:solidFill>
              </a:rPr>
              <a:t>Introduces turning movement conflicts at Costa De La Islas; </a:t>
            </a:r>
            <a:r>
              <a:rPr lang="en-US" b="1" dirty="0" smtClean="0">
                <a:solidFill>
                  <a:schemeClr val="tx1"/>
                </a:solidFill>
              </a:rPr>
              <a:t>and,</a:t>
            </a:r>
            <a:endParaRPr lang="en-US" b="1" dirty="0">
              <a:solidFill>
                <a:schemeClr val="tx1"/>
              </a:solidFill>
            </a:endParaRPr>
          </a:p>
          <a:p>
            <a:pPr lvl="1"/>
            <a:r>
              <a:rPr lang="en-US" b="1" dirty="0">
                <a:solidFill>
                  <a:schemeClr val="tx1"/>
                </a:solidFill>
              </a:rPr>
              <a:t>Reduces the width of the </a:t>
            </a:r>
            <a:r>
              <a:rPr lang="en-US" b="1" dirty="0" smtClean="0">
                <a:solidFill>
                  <a:schemeClr val="tx1"/>
                </a:solidFill>
              </a:rPr>
              <a:t>median.</a:t>
            </a:r>
            <a:endParaRPr lang="en-US" b="1" dirty="0">
              <a:solidFill>
                <a:schemeClr val="tx1"/>
              </a:solidFill>
            </a:endParaRPr>
          </a:p>
          <a:p>
            <a:endParaRPr lang="en-US" sz="1600" dirty="0">
              <a:solidFill>
                <a:schemeClr val="tx1"/>
              </a:solidFill>
            </a:endParaRPr>
          </a:p>
          <a:p>
            <a:pPr marL="0" indent="0">
              <a:buNone/>
            </a:pPr>
            <a:endParaRPr lang="en-US" sz="1600" dirty="0"/>
          </a:p>
        </p:txBody>
      </p:sp>
    </p:spTree>
    <p:extLst>
      <p:ext uri="{BB962C8B-B14F-4D97-AF65-F5344CB8AC3E}">
        <p14:creationId xmlns:p14="http://schemas.microsoft.com/office/powerpoint/2010/main" val="3190896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08" y="0"/>
            <a:ext cx="12851027" cy="6858000"/>
          </a:xfrm>
          <a:prstGeom prst="rect">
            <a:avLst/>
          </a:prstGeom>
        </p:spPr>
      </p:pic>
    </p:spTree>
    <p:extLst>
      <p:ext uri="{BB962C8B-B14F-4D97-AF65-F5344CB8AC3E}">
        <p14:creationId xmlns:p14="http://schemas.microsoft.com/office/powerpoint/2010/main" val="3735935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6032" y="527221"/>
            <a:ext cx="9885406" cy="1342767"/>
          </a:xfrm>
        </p:spPr>
        <p:txBody>
          <a:bodyPr/>
          <a:lstStyle/>
          <a:p>
            <a:pPr algn="ctr"/>
            <a:r>
              <a:rPr lang="en-US" dirty="0" smtClean="0"/>
              <a:t>Alternative 2 – Right Turn In/Right Turn Out Access Only</a:t>
            </a:r>
            <a:endParaRPr lang="en-US" dirty="0"/>
          </a:p>
        </p:txBody>
      </p:sp>
      <p:sp>
        <p:nvSpPr>
          <p:cNvPr id="8" name="Text Placeholder 7"/>
          <p:cNvSpPr>
            <a:spLocks noGrp="1"/>
          </p:cNvSpPr>
          <p:nvPr>
            <p:ph type="body" idx="1"/>
          </p:nvPr>
        </p:nvSpPr>
        <p:spPr>
          <a:xfrm>
            <a:off x="584886" y="2240692"/>
            <a:ext cx="5066271" cy="1631092"/>
          </a:xfrm>
        </p:spPr>
        <p:txBody>
          <a:bodyPr>
            <a:normAutofit fontScale="32500" lnSpcReduction="20000"/>
          </a:bodyPr>
          <a:lstStyle/>
          <a:p>
            <a:endParaRPr lang="en-US" sz="800" dirty="0" smtClean="0"/>
          </a:p>
          <a:p>
            <a:endParaRPr lang="en-US" sz="800" dirty="0"/>
          </a:p>
          <a:p>
            <a:r>
              <a:rPr lang="en-US" sz="5600" b="1" dirty="0" smtClean="0">
                <a:solidFill>
                  <a:schemeClr val="tx1"/>
                </a:solidFill>
              </a:rPr>
              <a:t>•An </a:t>
            </a:r>
            <a:r>
              <a:rPr lang="en-US" sz="5600" b="1" dirty="0">
                <a:solidFill>
                  <a:schemeClr val="tx1"/>
                </a:solidFill>
              </a:rPr>
              <a:t>exclusive right-turn lane allowing east-bound traffic along PVDS to move over into the exclusive right-turn lane and make a right turn into the </a:t>
            </a:r>
            <a:r>
              <a:rPr lang="en-US" sz="5600" b="1" dirty="0" smtClean="0">
                <a:solidFill>
                  <a:schemeClr val="tx1"/>
                </a:solidFill>
              </a:rPr>
              <a:t>development</a:t>
            </a:r>
            <a:r>
              <a:rPr lang="en-US" sz="5600" b="1" dirty="0">
                <a:solidFill>
                  <a:schemeClr val="tx1"/>
                </a:solidFill>
              </a:rPr>
              <a:t>.</a:t>
            </a:r>
          </a:p>
          <a:p>
            <a:endParaRPr lang="en-US" sz="5600" b="1" dirty="0">
              <a:solidFill>
                <a:schemeClr val="tx1"/>
              </a:solidFill>
            </a:endParaRPr>
          </a:p>
        </p:txBody>
      </p:sp>
      <p:pic>
        <p:nvPicPr>
          <p:cNvPr id="16" name="Content Placeholder 15"/>
          <p:cNvPicPr>
            <a:picLocks noGrp="1" noChangeAspect="1"/>
          </p:cNvPicPr>
          <p:nvPr>
            <p:ph sz="half" idx="2"/>
          </p:nvPr>
        </p:nvPicPr>
        <p:blipFill>
          <a:blip r:embed="rId2"/>
          <a:stretch>
            <a:fillRect/>
          </a:stretch>
        </p:blipFill>
        <p:spPr>
          <a:xfrm>
            <a:off x="189470" y="3641124"/>
            <a:ext cx="5793818" cy="3105665"/>
          </a:xfrm>
          <a:prstGeom prst="rect">
            <a:avLst/>
          </a:prstGeom>
        </p:spPr>
      </p:pic>
      <p:sp>
        <p:nvSpPr>
          <p:cNvPr id="9" name="Text Placeholder 8"/>
          <p:cNvSpPr>
            <a:spLocks noGrp="1"/>
          </p:cNvSpPr>
          <p:nvPr>
            <p:ph type="body" sz="quarter" idx="3"/>
          </p:nvPr>
        </p:nvSpPr>
        <p:spPr>
          <a:xfrm>
            <a:off x="5717059" y="2314832"/>
            <a:ext cx="6474941" cy="864973"/>
          </a:xfrm>
        </p:spPr>
        <p:txBody>
          <a:bodyPr numCol="2"/>
          <a:lstStyle/>
          <a:p>
            <a:r>
              <a:rPr lang="en-US" dirty="0" smtClean="0"/>
              <a:t>	</a:t>
            </a:r>
            <a:r>
              <a:rPr lang="en-US" b="1" dirty="0" smtClean="0"/>
              <a:t> </a:t>
            </a:r>
          </a:p>
          <a:p>
            <a:r>
              <a:rPr lang="en-US" b="1" dirty="0" smtClean="0"/>
              <a:t>	Advantages: </a:t>
            </a:r>
            <a:r>
              <a:rPr lang="en-US" dirty="0" smtClean="0"/>
              <a:t>									</a:t>
            </a:r>
          </a:p>
          <a:p>
            <a:r>
              <a:rPr lang="en-US" b="1" dirty="0"/>
              <a:t> </a:t>
            </a:r>
            <a:r>
              <a:rPr lang="en-US" b="1" dirty="0" smtClean="0"/>
              <a:t> 	Disadvantages</a:t>
            </a:r>
            <a:r>
              <a:rPr lang="en-US" b="1" dirty="0"/>
              <a:t>:</a:t>
            </a:r>
          </a:p>
          <a:p>
            <a:r>
              <a:rPr lang="en-US" dirty="0" smtClean="0"/>
              <a:t>					</a:t>
            </a:r>
            <a:endParaRPr lang="en-US" dirty="0"/>
          </a:p>
        </p:txBody>
      </p:sp>
      <p:sp>
        <p:nvSpPr>
          <p:cNvPr id="10" name="Content Placeholder 9"/>
          <p:cNvSpPr>
            <a:spLocks noGrp="1"/>
          </p:cNvSpPr>
          <p:nvPr>
            <p:ph sz="quarter" idx="4"/>
          </p:nvPr>
        </p:nvSpPr>
        <p:spPr>
          <a:xfrm>
            <a:off x="6208710" y="2648466"/>
            <a:ext cx="5793819" cy="4209534"/>
          </a:xfrm>
        </p:spPr>
        <p:txBody>
          <a:bodyPr numCol="2">
            <a:normAutofit fontScale="92500" lnSpcReduction="10000"/>
          </a:bodyPr>
          <a:lstStyle/>
          <a:p>
            <a:pPr lvl="0"/>
            <a:r>
              <a:rPr lang="en-US" sz="1400" b="1" dirty="0">
                <a:solidFill>
                  <a:schemeClr val="tx1"/>
                </a:solidFill>
              </a:rPr>
              <a:t>Reduces turning movement conflicts;</a:t>
            </a:r>
          </a:p>
          <a:p>
            <a:pPr lvl="0"/>
            <a:r>
              <a:rPr lang="en-US" sz="1400" b="1" dirty="0">
                <a:solidFill>
                  <a:schemeClr val="tx1"/>
                </a:solidFill>
              </a:rPr>
              <a:t>No median break;</a:t>
            </a:r>
          </a:p>
          <a:p>
            <a:pPr lvl="0"/>
            <a:r>
              <a:rPr lang="en-US" sz="1400" b="1" dirty="0">
                <a:solidFill>
                  <a:schemeClr val="tx1"/>
                </a:solidFill>
              </a:rPr>
              <a:t>No median width reduction; and,</a:t>
            </a:r>
          </a:p>
          <a:p>
            <a:r>
              <a:rPr lang="en-US" sz="1400" b="1" dirty="0">
                <a:solidFill>
                  <a:schemeClr val="tx1"/>
                </a:solidFill>
              </a:rPr>
              <a:t>Reduces potential for collisions at Costa De La </a:t>
            </a:r>
            <a:r>
              <a:rPr lang="en-US" sz="1400" b="1" dirty="0" smtClean="0">
                <a:solidFill>
                  <a:schemeClr val="tx1"/>
                </a:solidFill>
              </a:rPr>
              <a:t>Islas.</a:t>
            </a:r>
            <a:endParaRPr lang="en-US" sz="1400" b="1" dirty="0">
              <a:solidFill>
                <a:schemeClr val="tx1"/>
              </a:solidFill>
            </a:endParaRPr>
          </a:p>
          <a:p>
            <a:pPr lvl="0"/>
            <a:endParaRPr lang="en-US" sz="1200" b="1" dirty="0" smtClean="0">
              <a:solidFill>
                <a:schemeClr val="tx1"/>
              </a:solidFill>
            </a:endParaRPr>
          </a:p>
          <a:p>
            <a:pPr lvl="0"/>
            <a:endParaRPr lang="en-US" sz="1200" b="1" dirty="0">
              <a:solidFill>
                <a:schemeClr val="tx1"/>
              </a:solidFill>
            </a:endParaRPr>
          </a:p>
          <a:p>
            <a:pPr lvl="0"/>
            <a:endParaRPr lang="en-US" sz="1200" b="1" dirty="0" smtClean="0">
              <a:solidFill>
                <a:schemeClr val="tx1"/>
              </a:solidFill>
            </a:endParaRPr>
          </a:p>
          <a:p>
            <a:pPr marL="457200" lvl="1" indent="0">
              <a:buNone/>
            </a:pPr>
            <a:endParaRPr lang="en-US" sz="1400" b="1" dirty="0" smtClean="0">
              <a:solidFill>
                <a:schemeClr val="tx1"/>
              </a:solidFill>
            </a:endParaRPr>
          </a:p>
          <a:p>
            <a:pPr marL="457200" lvl="1" indent="0">
              <a:buNone/>
            </a:pPr>
            <a:endParaRPr lang="en-US" sz="1400" b="1" dirty="0" smtClean="0">
              <a:solidFill>
                <a:schemeClr val="tx1"/>
              </a:solidFill>
            </a:endParaRPr>
          </a:p>
          <a:p>
            <a:pPr marL="457200" lvl="1" indent="0">
              <a:buNone/>
            </a:pPr>
            <a:endParaRPr lang="en-US" sz="1400" b="1" dirty="0">
              <a:solidFill>
                <a:schemeClr val="tx1"/>
              </a:solidFill>
            </a:endParaRPr>
          </a:p>
          <a:p>
            <a:pPr marL="457200" lvl="1" indent="0">
              <a:buNone/>
            </a:pPr>
            <a:endParaRPr lang="en-US" sz="1400" b="1" dirty="0" smtClean="0">
              <a:solidFill>
                <a:schemeClr val="tx1"/>
              </a:solidFill>
            </a:endParaRPr>
          </a:p>
          <a:p>
            <a:pPr marL="457200" lvl="1" indent="0">
              <a:buNone/>
            </a:pPr>
            <a:endParaRPr lang="en-US" sz="1400" b="1" dirty="0">
              <a:solidFill>
                <a:schemeClr val="tx1"/>
              </a:solidFill>
            </a:endParaRPr>
          </a:p>
          <a:p>
            <a:pPr lvl="1"/>
            <a:r>
              <a:rPr lang="en-US" sz="1400" b="1" dirty="0" smtClean="0">
                <a:solidFill>
                  <a:schemeClr val="tx1"/>
                </a:solidFill>
              </a:rPr>
              <a:t>Increases </a:t>
            </a:r>
            <a:r>
              <a:rPr lang="en-US" sz="1400" b="1" dirty="0">
                <a:solidFill>
                  <a:schemeClr val="tx1"/>
                </a:solidFill>
              </a:rPr>
              <a:t>U-turns at Schooner Drive, Conqueror Drive, and Trump National Drive;</a:t>
            </a:r>
          </a:p>
          <a:p>
            <a:pPr lvl="1"/>
            <a:r>
              <a:rPr lang="en-US" sz="1400" b="1" dirty="0">
                <a:solidFill>
                  <a:schemeClr val="tx1"/>
                </a:solidFill>
              </a:rPr>
              <a:t>Inconvenient for motorists existing Costa De La Islas wishing to go </a:t>
            </a:r>
            <a:r>
              <a:rPr lang="en-US" sz="1400" b="1" dirty="0" smtClean="0">
                <a:solidFill>
                  <a:schemeClr val="tx1"/>
                </a:solidFill>
              </a:rPr>
              <a:t>west;</a:t>
            </a:r>
            <a:endParaRPr lang="en-US" sz="1400" b="1" dirty="0">
              <a:solidFill>
                <a:schemeClr val="tx1"/>
              </a:solidFill>
            </a:endParaRPr>
          </a:p>
          <a:p>
            <a:pPr lvl="1"/>
            <a:r>
              <a:rPr lang="en-US" sz="1400" b="1" dirty="0">
                <a:solidFill>
                  <a:schemeClr val="tx1"/>
                </a:solidFill>
              </a:rPr>
              <a:t>Inconvenient for westbound motorists who wish to access Costa De La </a:t>
            </a:r>
            <a:r>
              <a:rPr lang="en-US" sz="1400" b="1" dirty="0" smtClean="0">
                <a:solidFill>
                  <a:schemeClr val="tx1"/>
                </a:solidFill>
              </a:rPr>
              <a:t>Islas;</a:t>
            </a:r>
            <a:endParaRPr lang="en-US" sz="1400" b="1" dirty="0">
              <a:solidFill>
                <a:schemeClr val="tx1"/>
              </a:solidFill>
            </a:endParaRPr>
          </a:p>
          <a:p>
            <a:pPr lvl="1"/>
            <a:r>
              <a:rPr lang="en-US" sz="1400" b="1" dirty="0">
                <a:solidFill>
                  <a:schemeClr val="tx1"/>
                </a:solidFill>
              </a:rPr>
              <a:t>Difficult U-turn maneuvers for large </a:t>
            </a:r>
            <a:r>
              <a:rPr lang="en-US" sz="1400" b="1" dirty="0" smtClean="0">
                <a:solidFill>
                  <a:schemeClr val="tx1"/>
                </a:solidFill>
              </a:rPr>
              <a:t>vehicles; and </a:t>
            </a:r>
            <a:endParaRPr lang="en-US" sz="1400" b="1" dirty="0">
              <a:solidFill>
                <a:schemeClr val="tx1"/>
              </a:solidFill>
            </a:endParaRPr>
          </a:p>
          <a:p>
            <a:pPr lvl="1"/>
            <a:r>
              <a:rPr lang="en-US" sz="1400" b="1" dirty="0">
                <a:solidFill>
                  <a:schemeClr val="tx1"/>
                </a:solidFill>
              </a:rPr>
              <a:t>May increase emergency response times as </a:t>
            </a:r>
            <a:r>
              <a:rPr lang="en-US" sz="1400" b="1" dirty="0" smtClean="0">
                <a:solidFill>
                  <a:schemeClr val="tx1"/>
                </a:solidFill>
              </a:rPr>
              <a:t>compared </a:t>
            </a:r>
            <a:r>
              <a:rPr lang="en-US" sz="1400" b="1" dirty="0">
                <a:solidFill>
                  <a:schemeClr val="tx1"/>
                </a:solidFill>
              </a:rPr>
              <a:t>to Alternative No. </a:t>
            </a:r>
            <a:r>
              <a:rPr lang="en-US" sz="1400" b="1" dirty="0" smtClean="0">
                <a:solidFill>
                  <a:schemeClr val="tx1"/>
                </a:solidFill>
              </a:rPr>
              <a:t>1.</a:t>
            </a:r>
            <a:endParaRPr lang="en-US" sz="1400" b="1" dirty="0">
              <a:solidFill>
                <a:schemeClr val="tx1"/>
              </a:solidFill>
            </a:endParaRPr>
          </a:p>
          <a:p>
            <a:endParaRPr lang="en-US" sz="1400" b="1" dirty="0"/>
          </a:p>
          <a:p>
            <a:endParaRPr lang="en-US" sz="1400" dirty="0"/>
          </a:p>
        </p:txBody>
      </p:sp>
    </p:spTree>
    <p:extLst>
      <p:ext uri="{BB962C8B-B14F-4D97-AF65-F5344CB8AC3E}">
        <p14:creationId xmlns:p14="http://schemas.microsoft.com/office/powerpoint/2010/main" val="1135805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891" y="0"/>
            <a:ext cx="11376454" cy="7794330"/>
          </a:xfrm>
          <a:prstGeom prst="rect">
            <a:avLst/>
          </a:prstGeom>
        </p:spPr>
      </p:pic>
      <p:sp>
        <p:nvSpPr>
          <p:cNvPr id="2" name="Title 1"/>
          <p:cNvSpPr>
            <a:spLocks noGrp="1"/>
          </p:cNvSpPr>
          <p:nvPr>
            <p:ph type="title"/>
          </p:nvPr>
        </p:nvSpPr>
        <p:spPr>
          <a:xfrm>
            <a:off x="1937549" y="710058"/>
            <a:ext cx="8825659" cy="706964"/>
          </a:xfrm>
        </p:spPr>
        <p:txBody>
          <a:bodyPr/>
          <a:lstStyle/>
          <a:p>
            <a:r>
              <a:rPr lang="en-US" dirty="0" smtClean="0">
                <a:solidFill>
                  <a:schemeClr val="tx2"/>
                </a:solidFill>
              </a:rPr>
              <a:t>Alternative 2 - Layout </a:t>
            </a:r>
            <a:endParaRPr lang="en-US" dirty="0">
              <a:solidFill>
                <a:schemeClr val="tx2"/>
              </a:solidFill>
            </a:endParaRPr>
          </a:p>
        </p:txBody>
      </p:sp>
    </p:spTree>
    <p:extLst>
      <p:ext uri="{BB962C8B-B14F-4D97-AF65-F5344CB8AC3E}">
        <p14:creationId xmlns:p14="http://schemas.microsoft.com/office/powerpoint/2010/main" val="1244416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59" y="1396017"/>
            <a:ext cx="9252066" cy="5204287"/>
          </a:xfrm>
          <a:prstGeom prst="rect">
            <a:avLst/>
          </a:prstGeom>
        </p:spPr>
      </p:pic>
      <p:sp>
        <p:nvSpPr>
          <p:cNvPr id="10" name="Title 9"/>
          <p:cNvSpPr>
            <a:spLocks noGrp="1"/>
          </p:cNvSpPr>
          <p:nvPr>
            <p:ph type="title"/>
          </p:nvPr>
        </p:nvSpPr>
        <p:spPr>
          <a:xfrm>
            <a:off x="1154954" y="589591"/>
            <a:ext cx="8831816" cy="740445"/>
          </a:xfrm>
        </p:spPr>
        <p:txBody>
          <a:bodyPr/>
          <a:lstStyle/>
          <a:p>
            <a:r>
              <a:rPr lang="en-US" dirty="0" smtClean="0"/>
              <a:t>PVDS @ SCHOONER DR. </a:t>
            </a:r>
            <a:endParaRPr lang="en-US" dirty="0"/>
          </a:p>
        </p:txBody>
      </p:sp>
      <p:sp>
        <p:nvSpPr>
          <p:cNvPr id="11" name="Text Placeholder 10"/>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356028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Council Action</a:t>
            </a:r>
            <a:endParaRPr lang="en-US" dirty="0"/>
          </a:p>
        </p:txBody>
      </p:sp>
      <p:sp>
        <p:nvSpPr>
          <p:cNvPr id="3" name="Content Placeholder 2"/>
          <p:cNvSpPr>
            <a:spLocks noGrp="1"/>
          </p:cNvSpPr>
          <p:nvPr>
            <p:ph idx="1"/>
          </p:nvPr>
        </p:nvSpPr>
        <p:spPr/>
        <p:txBody>
          <a:bodyPr>
            <a:normAutofit/>
          </a:bodyPr>
          <a:lstStyle/>
          <a:p>
            <a:pPr lvl="0"/>
            <a:r>
              <a:rPr lang="en-US" sz="2800" dirty="0">
                <a:solidFill>
                  <a:schemeClr val="tx1"/>
                </a:solidFill>
              </a:rPr>
              <a:t>Review the alternative street design </a:t>
            </a:r>
            <a:r>
              <a:rPr lang="en-US" sz="2800" dirty="0" smtClean="0">
                <a:solidFill>
                  <a:schemeClr val="tx1"/>
                </a:solidFill>
              </a:rPr>
              <a:t>configurations, including the Traffic Safety Committee’s (TSC) recommendation and the Staff’s preferred street design alternative; </a:t>
            </a:r>
            <a:r>
              <a:rPr lang="en-US" sz="2800" dirty="0">
                <a:solidFill>
                  <a:schemeClr val="tx1"/>
                </a:solidFill>
              </a:rPr>
              <a:t>and,</a:t>
            </a:r>
          </a:p>
          <a:p>
            <a:pPr lvl="0"/>
            <a:r>
              <a:rPr lang="en-US" sz="2800" dirty="0">
                <a:solidFill>
                  <a:schemeClr val="tx1"/>
                </a:solidFill>
              </a:rPr>
              <a:t>Identify the Council-preferred street design Alternative for the new intersection at Costa De La Islas and PVDS.</a:t>
            </a:r>
          </a:p>
          <a:p>
            <a:endParaRPr lang="en-US" sz="2800" dirty="0">
              <a:solidFill>
                <a:schemeClr val="tx1"/>
              </a:solidFill>
            </a:endParaRPr>
          </a:p>
        </p:txBody>
      </p:sp>
    </p:spTree>
    <p:extLst>
      <p:ext uri="{BB962C8B-B14F-4D97-AF65-F5344CB8AC3E}">
        <p14:creationId xmlns:p14="http://schemas.microsoft.com/office/powerpoint/2010/main" val="1668686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3287" y="1121433"/>
            <a:ext cx="8961120" cy="5554981"/>
          </a:xfrm>
          <a:prstGeom prst="rect">
            <a:avLst/>
          </a:prstGeom>
        </p:spPr>
      </p:pic>
      <p:sp>
        <p:nvSpPr>
          <p:cNvPr id="5" name="Title 1"/>
          <p:cNvSpPr>
            <a:spLocks noGrp="1"/>
          </p:cNvSpPr>
          <p:nvPr>
            <p:ph type="title"/>
          </p:nvPr>
        </p:nvSpPr>
        <p:spPr>
          <a:xfrm>
            <a:off x="1935892" y="311943"/>
            <a:ext cx="6792570" cy="706964"/>
          </a:xfrm>
        </p:spPr>
        <p:txBody>
          <a:bodyPr/>
          <a:lstStyle/>
          <a:p>
            <a:pPr algn="ctr"/>
            <a:r>
              <a:rPr lang="en-US" dirty="0" smtClean="0">
                <a:solidFill>
                  <a:schemeClr val="bg1"/>
                </a:solidFill>
              </a:rPr>
              <a:t>PVDS @ CONQUEROR DR.</a:t>
            </a:r>
            <a:endParaRPr lang="en-US" dirty="0">
              <a:solidFill>
                <a:schemeClr val="bg1"/>
              </a:solidFill>
            </a:endParaRPr>
          </a:p>
        </p:txBody>
      </p:sp>
    </p:spTree>
    <p:extLst>
      <p:ext uri="{BB962C8B-B14F-4D97-AF65-F5344CB8AC3E}">
        <p14:creationId xmlns:p14="http://schemas.microsoft.com/office/powerpoint/2010/main" val="2581741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0734" y="1263534"/>
            <a:ext cx="8624673" cy="5346417"/>
          </a:xfrm>
          <a:prstGeom prst="rect">
            <a:avLst/>
          </a:prstGeom>
        </p:spPr>
      </p:pic>
      <p:sp>
        <p:nvSpPr>
          <p:cNvPr id="5" name="Title 1"/>
          <p:cNvSpPr>
            <a:spLocks noGrp="1"/>
          </p:cNvSpPr>
          <p:nvPr>
            <p:ph type="title"/>
          </p:nvPr>
        </p:nvSpPr>
        <p:spPr>
          <a:xfrm>
            <a:off x="341697" y="222471"/>
            <a:ext cx="9733327" cy="1182380"/>
          </a:xfrm>
        </p:spPr>
        <p:txBody>
          <a:bodyPr/>
          <a:lstStyle/>
          <a:p>
            <a:pPr algn="ctr"/>
            <a:r>
              <a:rPr lang="en-US" dirty="0" smtClean="0">
                <a:solidFill>
                  <a:schemeClr val="bg1"/>
                </a:solidFill>
              </a:rPr>
              <a:t>PVDS @ TRUMP NATIONAL/FORRESTAL DR.</a:t>
            </a:r>
            <a:endParaRPr lang="en-US" dirty="0">
              <a:solidFill>
                <a:schemeClr val="bg1"/>
              </a:solidFill>
            </a:endParaRPr>
          </a:p>
        </p:txBody>
      </p:sp>
    </p:spTree>
    <p:extLst>
      <p:ext uri="{BB962C8B-B14F-4D97-AF65-F5344CB8AC3E}">
        <p14:creationId xmlns:p14="http://schemas.microsoft.com/office/powerpoint/2010/main" val="1128812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4844" y="551935"/>
            <a:ext cx="10025448" cy="1400433"/>
          </a:xfrm>
        </p:spPr>
        <p:txBody>
          <a:bodyPr/>
          <a:lstStyle/>
          <a:p>
            <a:r>
              <a:rPr lang="en-US" dirty="0" smtClean="0"/>
              <a:t>Alternative 3 –	</a:t>
            </a:r>
            <a:r>
              <a:rPr lang="en-US" dirty="0"/>
              <a:t> </a:t>
            </a:r>
            <a:r>
              <a:rPr lang="en-US" dirty="0" smtClean="0"/>
              <a:t>Right Turn In/Right Turn Out </a:t>
            </a:r>
            <a:br>
              <a:rPr lang="en-US" dirty="0" smtClean="0"/>
            </a:br>
            <a:r>
              <a:rPr lang="en-US" dirty="0"/>
              <a:t>	</a:t>
            </a:r>
            <a:r>
              <a:rPr lang="en-US" dirty="0" smtClean="0"/>
              <a:t>					&amp; Left-Turn In</a:t>
            </a:r>
            <a:endParaRPr lang="en-US" dirty="0"/>
          </a:p>
        </p:txBody>
      </p:sp>
      <p:sp>
        <p:nvSpPr>
          <p:cNvPr id="5" name="Text Placeholder 4"/>
          <p:cNvSpPr>
            <a:spLocks noGrp="1"/>
          </p:cNvSpPr>
          <p:nvPr>
            <p:ph type="body" idx="1"/>
          </p:nvPr>
        </p:nvSpPr>
        <p:spPr>
          <a:xfrm>
            <a:off x="444843" y="2125362"/>
            <a:ext cx="5461687" cy="2430162"/>
          </a:xfrm>
        </p:spPr>
        <p:txBody>
          <a:bodyPr/>
          <a:lstStyle/>
          <a:p>
            <a:endParaRPr lang="en-US" sz="1400" b="1" dirty="0" smtClean="0">
              <a:solidFill>
                <a:schemeClr val="tx1"/>
              </a:solidFill>
            </a:endParaRPr>
          </a:p>
          <a:p>
            <a:endParaRPr lang="en-US" sz="1400" b="1" dirty="0">
              <a:solidFill>
                <a:schemeClr val="tx1"/>
              </a:solidFill>
            </a:endParaRPr>
          </a:p>
          <a:p>
            <a:endParaRPr lang="en-US" sz="1400" b="1" dirty="0" smtClean="0">
              <a:solidFill>
                <a:schemeClr val="tx1"/>
              </a:solidFill>
            </a:endParaRPr>
          </a:p>
          <a:p>
            <a:endParaRPr lang="en-US" sz="1400" b="1" dirty="0">
              <a:solidFill>
                <a:schemeClr val="tx1"/>
              </a:solidFill>
            </a:endParaRPr>
          </a:p>
          <a:p>
            <a:r>
              <a:rPr lang="en-US" sz="1400" b="1" dirty="0" smtClean="0">
                <a:solidFill>
                  <a:schemeClr val="tx1"/>
                </a:solidFill>
              </a:rPr>
              <a:t>•An </a:t>
            </a:r>
            <a:r>
              <a:rPr lang="en-US" sz="1400" b="1" dirty="0">
                <a:solidFill>
                  <a:schemeClr val="tx1"/>
                </a:solidFill>
              </a:rPr>
              <a:t>exclusive right-turn lane allowing east-bound traffic along PVDS to move over into the exclusive right-turn lane and make a right turn into the development; and,</a:t>
            </a:r>
          </a:p>
          <a:p>
            <a:r>
              <a:rPr lang="en-US" sz="1400" b="1" dirty="0" smtClean="0">
                <a:solidFill>
                  <a:schemeClr val="tx1"/>
                </a:solidFill>
              </a:rPr>
              <a:t>•A </a:t>
            </a:r>
            <a:r>
              <a:rPr lang="en-US" sz="1400" b="1" dirty="0">
                <a:solidFill>
                  <a:schemeClr val="tx1"/>
                </a:solidFill>
              </a:rPr>
              <a:t>hooded left-turn lane along the median which would allow only a left-turn movement for west-bound traffic along PVDS into the development. Under this alternative, vehicular traffic leaving the development cannot make a left-turn into PVDS, westbound.</a:t>
            </a:r>
          </a:p>
          <a:p>
            <a:endParaRPr lang="en-US" sz="1400" b="1" dirty="0">
              <a:solidFill>
                <a:schemeClr val="tx1"/>
              </a:solidFill>
            </a:endParaRPr>
          </a:p>
        </p:txBody>
      </p:sp>
      <p:pic>
        <p:nvPicPr>
          <p:cNvPr id="8" name="Content Placeholder 7"/>
          <p:cNvPicPr>
            <a:picLocks noGrp="1" noChangeAspect="1"/>
          </p:cNvPicPr>
          <p:nvPr>
            <p:ph sz="half" idx="2"/>
          </p:nvPr>
        </p:nvPicPr>
        <p:blipFill>
          <a:blip r:embed="rId2"/>
          <a:stretch>
            <a:fillRect/>
          </a:stretch>
        </p:blipFill>
        <p:spPr>
          <a:xfrm>
            <a:off x="82379" y="4176584"/>
            <a:ext cx="5964194" cy="2603155"/>
          </a:xfrm>
          <a:prstGeom prst="rect">
            <a:avLst/>
          </a:prstGeom>
        </p:spPr>
      </p:pic>
      <p:sp>
        <p:nvSpPr>
          <p:cNvPr id="6" name="Text Placeholder 5"/>
          <p:cNvSpPr>
            <a:spLocks noGrp="1"/>
          </p:cNvSpPr>
          <p:nvPr>
            <p:ph type="body" sz="quarter" idx="3"/>
          </p:nvPr>
        </p:nvSpPr>
        <p:spPr>
          <a:xfrm>
            <a:off x="6208775" y="2365696"/>
            <a:ext cx="5884369" cy="453006"/>
          </a:xfrm>
        </p:spPr>
        <p:txBody>
          <a:bodyPr numCol="2"/>
          <a:lstStyle/>
          <a:p>
            <a:r>
              <a:rPr lang="en-US" b="1" dirty="0" smtClean="0"/>
              <a:t>Advantages:			Disadvantages:</a:t>
            </a:r>
            <a:endParaRPr lang="en-US" b="1" dirty="0"/>
          </a:p>
        </p:txBody>
      </p:sp>
      <p:sp>
        <p:nvSpPr>
          <p:cNvPr id="7" name="Content Placeholder 6"/>
          <p:cNvSpPr>
            <a:spLocks noGrp="1"/>
          </p:cNvSpPr>
          <p:nvPr>
            <p:ph sz="quarter" idx="4"/>
          </p:nvPr>
        </p:nvSpPr>
        <p:spPr>
          <a:xfrm>
            <a:off x="6208710" y="2818703"/>
            <a:ext cx="5884435" cy="3961037"/>
          </a:xfrm>
        </p:spPr>
        <p:txBody>
          <a:bodyPr numCol="2">
            <a:normAutofit fontScale="92500" lnSpcReduction="20000"/>
          </a:bodyPr>
          <a:lstStyle/>
          <a:p>
            <a:pPr lvl="0"/>
            <a:r>
              <a:rPr lang="en-US" sz="1600" b="1" dirty="0"/>
              <a:t>Reduces turning movement </a:t>
            </a:r>
            <a:r>
              <a:rPr lang="en-US" sz="1600" b="1" dirty="0" smtClean="0"/>
              <a:t>conflicts;</a:t>
            </a:r>
            <a:endParaRPr lang="en-US" sz="1600" b="1" dirty="0"/>
          </a:p>
          <a:p>
            <a:pPr lvl="0"/>
            <a:r>
              <a:rPr lang="en-US" sz="1600" b="1" dirty="0"/>
              <a:t>No U-turns required at Schooner </a:t>
            </a:r>
            <a:r>
              <a:rPr lang="en-US" sz="1600" b="1" dirty="0" smtClean="0"/>
              <a:t>Drive;</a:t>
            </a:r>
            <a:endParaRPr lang="en-US" sz="1600" b="1" dirty="0"/>
          </a:p>
          <a:p>
            <a:pPr lvl="0"/>
            <a:r>
              <a:rPr lang="en-US" sz="1600" b="1" dirty="0"/>
              <a:t>No acceleration (merge) lane, thus less reduction in median </a:t>
            </a:r>
            <a:r>
              <a:rPr lang="en-US" sz="1600" b="1" dirty="0" smtClean="0"/>
              <a:t>width; and,</a:t>
            </a:r>
            <a:endParaRPr lang="en-US" sz="1600" b="1" dirty="0"/>
          </a:p>
          <a:p>
            <a:pPr lvl="0"/>
            <a:r>
              <a:rPr lang="en-US" sz="1600" b="1" dirty="0"/>
              <a:t>Improves emergency access as compared to Alternative No. </a:t>
            </a:r>
            <a:r>
              <a:rPr lang="en-US" sz="1600" b="1" dirty="0" smtClean="0"/>
              <a:t>2.</a:t>
            </a:r>
            <a:endParaRPr lang="en-US" sz="1600" b="1" dirty="0"/>
          </a:p>
          <a:p>
            <a:pPr lvl="0"/>
            <a:endParaRPr lang="en-US" sz="1600" b="1" dirty="0" smtClean="0"/>
          </a:p>
          <a:p>
            <a:pPr lvl="0"/>
            <a:endParaRPr lang="en-US" sz="1600" b="1" dirty="0"/>
          </a:p>
          <a:p>
            <a:pPr lvl="0"/>
            <a:endParaRPr lang="en-US" sz="1600" b="1" dirty="0" smtClean="0"/>
          </a:p>
          <a:p>
            <a:pPr lvl="0"/>
            <a:endParaRPr lang="en-US" sz="1600" b="1" dirty="0"/>
          </a:p>
          <a:p>
            <a:pPr lvl="1"/>
            <a:endParaRPr lang="en-US" b="1" dirty="0" smtClean="0"/>
          </a:p>
          <a:p>
            <a:pPr lvl="1"/>
            <a:r>
              <a:rPr lang="en-US" b="1" dirty="0" smtClean="0"/>
              <a:t>Increases </a:t>
            </a:r>
            <a:r>
              <a:rPr lang="en-US" b="1" dirty="0"/>
              <a:t>U-turns at Conqueror Drive and Trump National Drive </a:t>
            </a:r>
            <a:r>
              <a:rPr lang="en-US" b="1" dirty="0" smtClean="0"/>
              <a:t>intersection;</a:t>
            </a:r>
            <a:endParaRPr lang="en-US" b="1" dirty="0"/>
          </a:p>
          <a:p>
            <a:pPr lvl="1"/>
            <a:r>
              <a:rPr lang="en-US" b="1" dirty="0"/>
              <a:t>Inconvenient for motorists exiting Costa De La Islas wishing to go </a:t>
            </a:r>
            <a:r>
              <a:rPr lang="en-US" b="1" dirty="0" smtClean="0"/>
              <a:t>west;</a:t>
            </a:r>
            <a:endParaRPr lang="en-US" b="1" dirty="0"/>
          </a:p>
          <a:p>
            <a:pPr lvl="1"/>
            <a:r>
              <a:rPr lang="en-US" b="1" dirty="0"/>
              <a:t>Difficult maneuvers for large </a:t>
            </a:r>
            <a:r>
              <a:rPr lang="en-US" b="1" dirty="0" smtClean="0"/>
              <a:t>vehicles; and,</a:t>
            </a:r>
            <a:endParaRPr lang="en-US" b="1" dirty="0"/>
          </a:p>
          <a:p>
            <a:pPr lvl="1"/>
            <a:r>
              <a:rPr lang="en-US" b="1" dirty="0"/>
              <a:t>May increase emergency response times as compared to Alternative No. </a:t>
            </a:r>
            <a:r>
              <a:rPr lang="en-US" b="1" dirty="0" smtClean="0"/>
              <a:t>1.</a:t>
            </a:r>
            <a:endParaRPr lang="en-US" b="1" dirty="0"/>
          </a:p>
          <a:p>
            <a:pPr marL="0" indent="0">
              <a:buNone/>
            </a:pPr>
            <a:endParaRPr lang="en-US" sz="1600" dirty="0"/>
          </a:p>
          <a:p>
            <a:endParaRPr lang="en-US" dirty="0"/>
          </a:p>
        </p:txBody>
      </p:sp>
    </p:spTree>
    <p:extLst>
      <p:ext uri="{BB962C8B-B14F-4D97-AF65-F5344CB8AC3E}">
        <p14:creationId xmlns:p14="http://schemas.microsoft.com/office/powerpoint/2010/main" val="1713767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3569" y="0"/>
            <a:ext cx="11662396" cy="6786933"/>
          </a:xfrm>
          <a:prstGeom prst="rect">
            <a:avLst/>
          </a:prstGeom>
        </p:spPr>
      </p:pic>
      <p:sp>
        <p:nvSpPr>
          <p:cNvPr id="2" name="Title 1"/>
          <p:cNvSpPr>
            <a:spLocks noGrp="1"/>
          </p:cNvSpPr>
          <p:nvPr>
            <p:ph type="title"/>
          </p:nvPr>
        </p:nvSpPr>
        <p:spPr>
          <a:xfrm>
            <a:off x="1937549" y="710058"/>
            <a:ext cx="8825659" cy="706964"/>
          </a:xfrm>
        </p:spPr>
        <p:txBody>
          <a:bodyPr/>
          <a:lstStyle/>
          <a:p>
            <a:r>
              <a:rPr lang="en-US" dirty="0" smtClean="0">
                <a:solidFill>
                  <a:schemeClr val="tx2"/>
                </a:solidFill>
              </a:rPr>
              <a:t>Alternative 3 - Layout </a:t>
            </a:r>
            <a:endParaRPr lang="en-US" dirty="0">
              <a:solidFill>
                <a:schemeClr val="tx2"/>
              </a:solidFill>
            </a:endParaRPr>
          </a:p>
        </p:txBody>
      </p:sp>
    </p:spTree>
    <p:extLst>
      <p:ext uri="{BB962C8B-B14F-4D97-AF65-F5344CB8AC3E}">
        <p14:creationId xmlns:p14="http://schemas.microsoft.com/office/powerpoint/2010/main" val="34584668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3287" y="1121433"/>
            <a:ext cx="8961120" cy="5554981"/>
          </a:xfrm>
          <a:prstGeom prst="rect">
            <a:avLst/>
          </a:prstGeom>
        </p:spPr>
      </p:pic>
      <p:sp>
        <p:nvSpPr>
          <p:cNvPr id="5" name="Title 1"/>
          <p:cNvSpPr>
            <a:spLocks noGrp="1"/>
          </p:cNvSpPr>
          <p:nvPr>
            <p:ph type="title"/>
          </p:nvPr>
        </p:nvSpPr>
        <p:spPr>
          <a:xfrm>
            <a:off x="1935892" y="311943"/>
            <a:ext cx="6792570" cy="706964"/>
          </a:xfrm>
        </p:spPr>
        <p:txBody>
          <a:bodyPr/>
          <a:lstStyle/>
          <a:p>
            <a:pPr algn="ctr"/>
            <a:r>
              <a:rPr lang="en-US" dirty="0" smtClean="0">
                <a:solidFill>
                  <a:schemeClr val="bg1"/>
                </a:solidFill>
              </a:rPr>
              <a:t>PVDS @ CONQUEROR DR.</a:t>
            </a:r>
            <a:endParaRPr lang="en-US" dirty="0">
              <a:solidFill>
                <a:schemeClr val="bg1"/>
              </a:solidFill>
            </a:endParaRPr>
          </a:p>
        </p:txBody>
      </p:sp>
    </p:spTree>
    <p:extLst>
      <p:ext uri="{BB962C8B-B14F-4D97-AF65-F5344CB8AC3E}">
        <p14:creationId xmlns:p14="http://schemas.microsoft.com/office/powerpoint/2010/main" val="41317291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0734" y="1263534"/>
            <a:ext cx="8624673" cy="5346417"/>
          </a:xfrm>
          <a:prstGeom prst="rect">
            <a:avLst/>
          </a:prstGeom>
        </p:spPr>
      </p:pic>
      <p:sp>
        <p:nvSpPr>
          <p:cNvPr id="5" name="Title 1"/>
          <p:cNvSpPr>
            <a:spLocks noGrp="1"/>
          </p:cNvSpPr>
          <p:nvPr>
            <p:ph type="title"/>
          </p:nvPr>
        </p:nvSpPr>
        <p:spPr>
          <a:xfrm>
            <a:off x="341697" y="222471"/>
            <a:ext cx="9733327" cy="1182380"/>
          </a:xfrm>
        </p:spPr>
        <p:txBody>
          <a:bodyPr/>
          <a:lstStyle/>
          <a:p>
            <a:pPr algn="ctr"/>
            <a:r>
              <a:rPr lang="en-US" dirty="0" smtClean="0">
                <a:solidFill>
                  <a:schemeClr val="bg1"/>
                </a:solidFill>
              </a:rPr>
              <a:t>PVDS @ TRUMP NATIONAL/FORRESTAL DR.</a:t>
            </a:r>
            <a:endParaRPr lang="en-US" dirty="0">
              <a:solidFill>
                <a:schemeClr val="bg1"/>
              </a:solidFill>
            </a:endParaRPr>
          </a:p>
        </p:txBody>
      </p:sp>
    </p:spTree>
    <p:extLst>
      <p:ext uri="{BB962C8B-B14F-4D97-AF65-F5344CB8AC3E}">
        <p14:creationId xmlns:p14="http://schemas.microsoft.com/office/powerpoint/2010/main" val="3961549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smtClean="0"/>
              <a:t>Alternative 4 –	</a:t>
            </a:r>
            <a:r>
              <a:rPr lang="en-US" dirty="0"/>
              <a:t> New T-Intersection with All Movements </a:t>
            </a:r>
            <a:r>
              <a:rPr lang="en-US" dirty="0" smtClean="0"/>
              <a:t>Allowed with the Exclusion of the Right Turn Lane</a:t>
            </a:r>
            <a:endParaRPr lang="en-US" dirty="0"/>
          </a:p>
        </p:txBody>
      </p:sp>
      <p:sp>
        <p:nvSpPr>
          <p:cNvPr id="2" name="Text Placeholder 1"/>
          <p:cNvSpPr>
            <a:spLocks noGrp="1"/>
          </p:cNvSpPr>
          <p:nvPr>
            <p:ph type="body" idx="1"/>
          </p:nvPr>
        </p:nvSpPr>
        <p:spPr>
          <a:xfrm>
            <a:off x="560173" y="2281882"/>
            <a:ext cx="5422813" cy="1606378"/>
          </a:xfrm>
        </p:spPr>
        <p:txBody>
          <a:bodyPr/>
          <a:lstStyle/>
          <a:p>
            <a:r>
              <a:rPr lang="en-US" sz="1400" b="1" dirty="0" smtClean="0">
                <a:solidFill>
                  <a:schemeClr val="tx1"/>
                </a:solidFill>
              </a:rPr>
              <a:t>•A </a:t>
            </a:r>
            <a:r>
              <a:rPr lang="en-US" sz="1400" b="1" dirty="0">
                <a:solidFill>
                  <a:schemeClr val="tx1"/>
                </a:solidFill>
              </a:rPr>
              <a:t>left-turn lane allowing west-bound traffic along PVDS into the </a:t>
            </a:r>
            <a:r>
              <a:rPr lang="en-US" sz="1400" b="1" dirty="0" smtClean="0">
                <a:solidFill>
                  <a:schemeClr val="tx1"/>
                </a:solidFill>
              </a:rPr>
              <a:t>development; and</a:t>
            </a:r>
            <a:r>
              <a:rPr lang="en-US" sz="1400" b="1" dirty="0">
                <a:solidFill>
                  <a:schemeClr val="tx1"/>
                </a:solidFill>
              </a:rPr>
              <a:t>,</a:t>
            </a:r>
          </a:p>
          <a:p>
            <a:r>
              <a:rPr lang="en-US" sz="1400" b="1" dirty="0" smtClean="0">
                <a:solidFill>
                  <a:schemeClr val="tx1"/>
                </a:solidFill>
              </a:rPr>
              <a:t>•An </a:t>
            </a:r>
            <a:r>
              <a:rPr lang="en-US" sz="1400" b="1" dirty="0">
                <a:solidFill>
                  <a:schemeClr val="tx1"/>
                </a:solidFill>
              </a:rPr>
              <a:t>acceleration (merge) lane along the median for vehicles exiting the development and making a left turn into PVDS.</a:t>
            </a:r>
          </a:p>
          <a:p>
            <a:endParaRPr lang="en-US" sz="1400" b="1" dirty="0">
              <a:solidFill>
                <a:schemeClr val="tx1"/>
              </a:solidFill>
            </a:endParaRPr>
          </a:p>
        </p:txBody>
      </p:sp>
      <p:pic>
        <p:nvPicPr>
          <p:cNvPr id="7" name="Content Placeholder 6"/>
          <p:cNvPicPr>
            <a:picLocks noGrp="1" noChangeAspect="1"/>
          </p:cNvPicPr>
          <p:nvPr>
            <p:ph sz="half" idx="2"/>
          </p:nvPr>
        </p:nvPicPr>
        <p:blipFill>
          <a:blip r:embed="rId2"/>
          <a:stretch>
            <a:fillRect/>
          </a:stretch>
        </p:blipFill>
        <p:spPr>
          <a:xfrm>
            <a:off x="318829" y="3492843"/>
            <a:ext cx="5905500" cy="2421925"/>
          </a:xfrm>
          <a:prstGeom prst="rect">
            <a:avLst/>
          </a:prstGeom>
        </p:spPr>
      </p:pic>
      <p:sp>
        <p:nvSpPr>
          <p:cNvPr id="5" name="Text Placeholder 4"/>
          <p:cNvSpPr>
            <a:spLocks noGrp="1"/>
          </p:cNvSpPr>
          <p:nvPr>
            <p:ph type="body" sz="quarter" idx="3"/>
          </p:nvPr>
        </p:nvSpPr>
        <p:spPr>
          <a:xfrm>
            <a:off x="6208775" y="2356023"/>
            <a:ext cx="5859655" cy="774355"/>
          </a:xfrm>
        </p:spPr>
        <p:txBody>
          <a:bodyPr/>
          <a:lstStyle/>
          <a:p>
            <a:r>
              <a:rPr lang="en-US" sz="2000" b="1" dirty="0" smtClean="0"/>
              <a:t>Advantages:				Disadvantages:</a:t>
            </a:r>
            <a:endParaRPr lang="en-US" sz="2000" b="1" dirty="0"/>
          </a:p>
          <a:p>
            <a:endParaRPr lang="en-US" sz="2000" dirty="0"/>
          </a:p>
        </p:txBody>
      </p:sp>
      <p:sp>
        <p:nvSpPr>
          <p:cNvPr id="6" name="Content Placeholder 5"/>
          <p:cNvSpPr>
            <a:spLocks noGrp="1"/>
          </p:cNvSpPr>
          <p:nvPr>
            <p:ph sz="quarter" idx="4"/>
          </p:nvPr>
        </p:nvSpPr>
        <p:spPr>
          <a:xfrm>
            <a:off x="6208710" y="2792627"/>
            <a:ext cx="5983290" cy="3912973"/>
          </a:xfrm>
        </p:spPr>
        <p:txBody>
          <a:bodyPr numCol="2">
            <a:noAutofit/>
          </a:bodyPr>
          <a:lstStyle/>
          <a:p>
            <a:r>
              <a:rPr lang="en-US" sz="1400" b="1" dirty="0">
                <a:solidFill>
                  <a:schemeClr val="tx1"/>
                </a:solidFill>
              </a:rPr>
              <a:t>Allows all turning movements into and out of Costa De La Islas;</a:t>
            </a:r>
          </a:p>
          <a:p>
            <a:pPr lvl="0"/>
            <a:r>
              <a:rPr lang="en-US" sz="1400" b="1" dirty="0">
                <a:solidFill>
                  <a:schemeClr val="tx1"/>
                </a:solidFill>
              </a:rPr>
              <a:t>Eliminates need for U-turns at Schooner Drive, Conqueror Dr., and Trump National Drive; </a:t>
            </a:r>
          </a:p>
          <a:p>
            <a:pPr lvl="0"/>
            <a:r>
              <a:rPr lang="en-US" sz="1400" b="1" dirty="0">
                <a:solidFill>
                  <a:schemeClr val="tx1"/>
                </a:solidFill>
              </a:rPr>
              <a:t>Makes provisions for large </a:t>
            </a:r>
            <a:r>
              <a:rPr lang="en-US" sz="1400" b="1" dirty="0" smtClean="0">
                <a:solidFill>
                  <a:schemeClr val="tx1"/>
                </a:solidFill>
              </a:rPr>
              <a:t>trucks</a:t>
            </a:r>
            <a:r>
              <a:rPr lang="en-US" sz="1400" b="1" dirty="0">
                <a:solidFill>
                  <a:schemeClr val="tx1"/>
                </a:solidFill>
              </a:rPr>
              <a:t>;</a:t>
            </a:r>
            <a:endParaRPr lang="en-US" sz="1400" b="1" dirty="0" smtClean="0">
              <a:solidFill>
                <a:schemeClr val="tx1"/>
              </a:solidFill>
            </a:endParaRPr>
          </a:p>
          <a:p>
            <a:pPr lvl="0"/>
            <a:r>
              <a:rPr lang="en-US" sz="1400" b="1" dirty="0" smtClean="0">
                <a:solidFill>
                  <a:schemeClr val="tx1"/>
                </a:solidFill>
              </a:rPr>
              <a:t>Coastal trail width would not be reduced; and,</a:t>
            </a:r>
          </a:p>
          <a:p>
            <a:pPr lvl="0"/>
            <a:r>
              <a:rPr lang="en-US" sz="1400" b="1" dirty="0" smtClean="0">
                <a:solidFill>
                  <a:schemeClr val="tx1"/>
                </a:solidFill>
              </a:rPr>
              <a:t>Existing homes would have better shielding from PVDS traffic.</a:t>
            </a:r>
          </a:p>
          <a:p>
            <a:pPr lvl="0"/>
            <a:endParaRPr lang="en-US" sz="1400" b="1" dirty="0">
              <a:solidFill>
                <a:schemeClr val="tx1"/>
              </a:solidFill>
            </a:endParaRPr>
          </a:p>
          <a:p>
            <a:pPr lvl="1"/>
            <a:r>
              <a:rPr lang="en-US" sz="1400" b="1" dirty="0" smtClean="0">
                <a:solidFill>
                  <a:schemeClr val="tx1"/>
                </a:solidFill>
              </a:rPr>
              <a:t>Introduces </a:t>
            </a:r>
            <a:r>
              <a:rPr lang="en-US" sz="1400" b="1" dirty="0">
                <a:solidFill>
                  <a:schemeClr val="tx1"/>
                </a:solidFill>
              </a:rPr>
              <a:t>turning movement conflicts at Costa De La Islas;</a:t>
            </a:r>
          </a:p>
          <a:p>
            <a:pPr lvl="1"/>
            <a:r>
              <a:rPr lang="en-US" sz="1400" b="1" dirty="0">
                <a:solidFill>
                  <a:schemeClr val="tx1"/>
                </a:solidFill>
              </a:rPr>
              <a:t>Reduces the width of the median; </a:t>
            </a:r>
            <a:r>
              <a:rPr lang="en-US" sz="1400" b="1" dirty="0" smtClean="0">
                <a:solidFill>
                  <a:schemeClr val="tx1"/>
                </a:solidFill>
              </a:rPr>
              <a:t>and,</a:t>
            </a:r>
            <a:endParaRPr lang="en-US" sz="1400" b="1" dirty="0">
              <a:solidFill>
                <a:schemeClr val="tx1"/>
              </a:solidFill>
            </a:endParaRPr>
          </a:p>
          <a:p>
            <a:pPr lvl="1"/>
            <a:r>
              <a:rPr lang="en-US" sz="1400" b="1" dirty="0">
                <a:solidFill>
                  <a:schemeClr val="tx1"/>
                </a:solidFill>
              </a:rPr>
              <a:t>Vehicles wishing to make a right turn from Palos Verdes Drive South eastbound into the development will slow down the through traffic.</a:t>
            </a:r>
          </a:p>
          <a:p>
            <a:pPr marL="400050" lvl="1" indent="0">
              <a:buNone/>
            </a:pPr>
            <a:r>
              <a:rPr lang="en-US" sz="1400" b="1" dirty="0">
                <a:solidFill>
                  <a:schemeClr val="tx1"/>
                </a:solidFill>
              </a:rPr>
              <a:t> </a:t>
            </a:r>
          </a:p>
          <a:p>
            <a:endParaRPr lang="en-US" dirty="0"/>
          </a:p>
          <a:p>
            <a:endParaRPr lang="en-US" dirty="0"/>
          </a:p>
        </p:txBody>
      </p:sp>
      <p:sp>
        <p:nvSpPr>
          <p:cNvPr id="9" name="TextBox 8"/>
          <p:cNvSpPr txBox="1"/>
          <p:nvPr/>
        </p:nvSpPr>
        <p:spPr>
          <a:xfrm>
            <a:off x="527070" y="5966936"/>
            <a:ext cx="5568778" cy="523220"/>
          </a:xfrm>
          <a:prstGeom prst="rect">
            <a:avLst/>
          </a:prstGeom>
          <a:noFill/>
        </p:spPr>
        <p:txBody>
          <a:bodyPr wrap="square" rtlCol="0">
            <a:spAutoFit/>
          </a:bodyPr>
          <a:lstStyle/>
          <a:p>
            <a:r>
              <a:rPr lang="en-US" sz="1400" b="1" dirty="0" smtClean="0"/>
              <a:t>Note: This alternative is preferred by the Portuguese Bend Club HOA</a:t>
            </a:r>
            <a:r>
              <a:rPr lang="en-US" sz="1400" b="1" smtClean="0"/>
              <a:t>. </a:t>
            </a:r>
            <a:endParaRPr lang="en-US" sz="1400" b="1" u="sng" dirty="0"/>
          </a:p>
        </p:txBody>
      </p:sp>
    </p:spTree>
    <p:extLst>
      <p:ext uri="{BB962C8B-B14F-4D97-AF65-F5344CB8AC3E}">
        <p14:creationId xmlns:p14="http://schemas.microsoft.com/office/powerpoint/2010/main" val="3654379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9665" cy="6858000"/>
          </a:xfrm>
          <a:prstGeom prst="rect">
            <a:avLst/>
          </a:prstGeom>
        </p:spPr>
      </p:pic>
    </p:spTree>
    <p:extLst>
      <p:ext uri="{BB962C8B-B14F-4D97-AF65-F5344CB8AC3E}">
        <p14:creationId xmlns:p14="http://schemas.microsoft.com/office/powerpoint/2010/main" val="4063641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9558" y="1054443"/>
            <a:ext cx="10733902" cy="618909"/>
          </a:xfrm>
        </p:spPr>
        <p:txBody>
          <a:bodyPr/>
          <a:lstStyle/>
          <a:p>
            <a:pPr algn="ctr"/>
            <a:r>
              <a:rPr lang="en-US" dirty="0" smtClean="0"/>
              <a:t>Alternative 5 - New </a:t>
            </a:r>
            <a:r>
              <a:rPr lang="en-US" dirty="0"/>
              <a:t>T-Intersection with All Movements Allowed with the </a:t>
            </a:r>
            <a:r>
              <a:rPr lang="en-US" dirty="0" smtClean="0"/>
              <a:t>Exclusion of the </a:t>
            </a:r>
            <a:r>
              <a:rPr lang="en-US" dirty="0"/>
              <a:t>of the </a:t>
            </a:r>
            <a:r>
              <a:rPr lang="en-US" dirty="0" smtClean="0"/>
              <a:t>Acceleration Lane</a:t>
            </a:r>
            <a:endParaRPr lang="en-US" dirty="0"/>
          </a:p>
        </p:txBody>
      </p:sp>
      <p:sp>
        <p:nvSpPr>
          <p:cNvPr id="2" name="Text Placeholder 1"/>
          <p:cNvSpPr>
            <a:spLocks noGrp="1"/>
          </p:cNvSpPr>
          <p:nvPr>
            <p:ph type="body" idx="1"/>
          </p:nvPr>
        </p:nvSpPr>
        <p:spPr>
          <a:xfrm>
            <a:off x="469558" y="2281881"/>
            <a:ext cx="4679091" cy="2339545"/>
          </a:xfrm>
        </p:spPr>
        <p:txBody>
          <a:bodyPr/>
          <a:lstStyle/>
          <a:p>
            <a:r>
              <a:rPr lang="en-US" sz="1600" b="1" dirty="0" smtClean="0">
                <a:solidFill>
                  <a:schemeClr val="tx1"/>
                </a:solidFill>
              </a:rPr>
              <a:t>•A </a:t>
            </a:r>
            <a:r>
              <a:rPr lang="en-US" sz="1600" b="1" dirty="0">
                <a:solidFill>
                  <a:schemeClr val="tx1"/>
                </a:solidFill>
              </a:rPr>
              <a:t>left-turn lane allowing west-bound traffic along PVDS into the development</a:t>
            </a:r>
            <a:r>
              <a:rPr lang="en-US" sz="1600" b="1" dirty="0" smtClean="0">
                <a:solidFill>
                  <a:schemeClr val="tx1"/>
                </a:solidFill>
              </a:rPr>
              <a:t>; and,</a:t>
            </a:r>
            <a:endParaRPr lang="en-US" sz="1600" b="1" dirty="0">
              <a:solidFill>
                <a:schemeClr val="tx1"/>
              </a:solidFill>
            </a:endParaRPr>
          </a:p>
          <a:p>
            <a:r>
              <a:rPr lang="en-US" sz="1600" b="1" dirty="0" smtClean="0">
                <a:solidFill>
                  <a:schemeClr val="tx1"/>
                </a:solidFill>
              </a:rPr>
              <a:t>•An </a:t>
            </a:r>
            <a:r>
              <a:rPr lang="en-US" sz="1600" b="1" dirty="0">
                <a:solidFill>
                  <a:schemeClr val="tx1"/>
                </a:solidFill>
              </a:rPr>
              <a:t>exclusive right-turn lane allowing east-bound traffic along PVDS to move over and make a right-turn into </a:t>
            </a:r>
            <a:r>
              <a:rPr lang="en-US" sz="1600" b="1" dirty="0" smtClean="0">
                <a:solidFill>
                  <a:schemeClr val="tx1"/>
                </a:solidFill>
              </a:rPr>
              <a:t>development.</a:t>
            </a:r>
            <a:endParaRPr lang="en-US" sz="1600" b="1" dirty="0">
              <a:solidFill>
                <a:schemeClr val="tx1"/>
              </a:solidFill>
            </a:endParaRPr>
          </a:p>
          <a:p>
            <a:r>
              <a:rPr lang="en-US" sz="1600" b="1" dirty="0" smtClean="0">
                <a:solidFill>
                  <a:schemeClr val="tx1"/>
                </a:solidFill>
              </a:rPr>
              <a:t>lane </a:t>
            </a:r>
            <a:r>
              <a:rPr lang="en-US" sz="1600" b="1" dirty="0">
                <a:solidFill>
                  <a:schemeClr val="tx1"/>
                </a:solidFill>
              </a:rPr>
              <a:t>onto Costa De La Islas</a:t>
            </a:r>
          </a:p>
          <a:p>
            <a:endParaRPr lang="en-US" sz="1000" dirty="0"/>
          </a:p>
          <a:p>
            <a:endParaRPr lang="en-US" sz="1000" dirty="0"/>
          </a:p>
        </p:txBody>
      </p:sp>
      <p:pic>
        <p:nvPicPr>
          <p:cNvPr id="5" name="Content Placeholder 4"/>
          <p:cNvPicPr>
            <a:picLocks noGrp="1" noChangeAspect="1"/>
          </p:cNvPicPr>
          <p:nvPr>
            <p:ph sz="half" idx="2"/>
          </p:nvPr>
        </p:nvPicPr>
        <p:blipFill>
          <a:blip r:embed="rId2"/>
          <a:stretch>
            <a:fillRect/>
          </a:stretch>
        </p:blipFill>
        <p:spPr>
          <a:xfrm>
            <a:off x="82378" y="3674076"/>
            <a:ext cx="5980670" cy="2240693"/>
          </a:xfrm>
          <a:prstGeom prst="rect">
            <a:avLst/>
          </a:prstGeom>
        </p:spPr>
      </p:pic>
      <p:sp>
        <p:nvSpPr>
          <p:cNvPr id="3" name="Text Placeholder 2"/>
          <p:cNvSpPr>
            <a:spLocks noGrp="1"/>
          </p:cNvSpPr>
          <p:nvPr>
            <p:ph type="body" sz="quarter" idx="3"/>
          </p:nvPr>
        </p:nvSpPr>
        <p:spPr>
          <a:xfrm>
            <a:off x="6208775" y="2281882"/>
            <a:ext cx="5810229" cy="395416"/>
          </a:xfrm>
        </p:spPr>
        <p:txBody>
          <a:bodyPr numCol="2"/>
          <a:lstStyle/>
          <a:p>
            <a:r>
              <a:rPr lang="en-US" b="1" dirty="0"/>
              <a:t>Advantages</a:t>
            </a:r>
            <a:r>
              <a:rPr lang="en-US" b="1" dirty="0" smtClean="0"/>
              <a:t>:		</a:t>
            </a:r>
            <a:endParaRPr lang="en-US" b="1" dirty="0"/>
          </a:p>
          <a:p>
            <a:r>
              <a:rPr lang="en-US" dirty="0" smtClean="0"/>
              <a:t>	</a:t>
            </a:r>
            <a:r>
              <a:rPr lang="en-US" b="1" dirty="0"/>
              <a:t> Disadvantages</a:t>
            </a:r>
            <a:endParaRPr lang="en-US" dirty="0"/>
          </a:p>
        </p:txBody>
      </p:sp>
      <p:sp>
        <p:nvSpPr>
          <p:cNvPr id="4" name="Content Placeholder 3"/>
          <p:cNvSpPr>
            <a:spLocks noGrp="1"/>
          </p:cNvSpPr>
          <p:nvPr>
            <p:ph sz="quarter" idx="4"/>
          </p:nvPr>
        </p:nvSpPr>
        <p:spPr>
          <a:xfrm>
            <a:off x="6208710" y="2603157"/>
            <a:ext cx="5810293" cy="4176584"/>
          </a:xfrm>
        </p:spPr>
        <p:txBody>
          <a:bodyPr numCol="2">
            <a:noAutofit/>
          </a:bodyPr>
          <a:lstStyle/>
          <a:p>
            <a:pPr lvl="0"/>
            <a:r>
              <a:rPr lang="en-US" sz="1400" b="1" dirty="0"/>
              <a:t>Allows all turning movements into and out of Costa De La Islas;</a:t>
            </a:r>
          </a:p>
          <a:p>
            <a:pPr lvl="0"/>
            <a:r>
              <a:rPr lang="en-US" sz="1400" b="1" dirty="0"/>
              <a:t>Eliminates need for U-turns at Schooner Drive, Conqueror Drive, and Trump National Drive</a:t>
            </a:r>
            <a:r>
              <a:rPr lang="en-US" sz="1400" b="1" dirty="0" smtClean="0"/>
              <a:t>; and </a:t>
            </a:r>
            <a:endParaRPr lang="en-US" sz="1400" b="1" dirty="0"/>
          </a:p>
          <a:p>
            <a:pPr lvl="0"/>
            <a:r>
              <a:rPr lang="en-US" sz="1400" b="1" dirty="0"/>
              <a:t>Makes provisions for large </a:t>
            </a:r>
            <a:r>
              <a:rPr lang="en-US" sz="1400" b="1" dirty="0" smtClean="0"/>
              <a:t>trucks.</a:t>
            </a:r>
          </a:p>
          <a:p>
            <a:pPr lvl="0"/>
            <a:endParaRPr lang="en-US" sz="1400" b="1" dirty="0" smtClean="0"/>
          </a:p>
          <a:p>
            <a:pPr lvl="0"/>
            <a:endParaRPr lang="en-US" sz="1400" b="1" dirty="0" smtClean="0"/>
          </a:p>
          <a:p>
            <a:pPr lvl="0"/>
            <a:endParaRPr lang="en-US" sz="1400" b="1" dirty="0"/>
          </a:p>
          <a:p>
            <a:pPr lvl="0"/>
            <a:endParaRPr lang="en-US" sz="1400" b="1" dirty="0"/>
          </a:p>
          <a:p>
            <a:pPr lvl="0"/>
            <a:endParaRPr lang="en-US" sz="1400" b="1" dirty="0" smtClean="0"/>
          </a:p>
          <a:p>
            <a:endParaRPr lang="en-US" sz="1400" b="1" dirty="0" smtClean="0"/>
          </a:p>
          <a:p>
            <a:endParaRPr lang="en-US" sz="1400" b="1" dirty="0"/>
          </a:p>
          <a:p>
            <a:pPr lvl="1"/>
            <a:r>
              <a:rPr lang="en-US" sz="1400" b="1" dirty="0" smtClean="0"/>
              <a:t>Introduces </a:t>
            </a:r>
            <a:r>
              <a:rPr lang="en-US" sz="1400" b="1" dirty="0"/>
              <a:t>turning movement conflicts at Costa De La Islas</a:t>
            </a:r>
            <a:r>
              <a:rPr lang="en-US" sz="1400" b="1" dirty="0" smtClean="0"/>
              <a:t>;</a:t>
            </a:r>
          </a:p>
          <a:p>
            <a:pPr lvl="1"/>
            <a:r>
              <a:rPr lang="en-US" sz="1400" b="1" dirty="0" smtClean="0"/>
              <a:t>Reduces </a:t>
            </a:r>
            <a:r>
              <a:rPr lang="en-US" sz="1400" b="1" dirty="0"/>
              <a:t>the width of the </a:t>
            </a:r>
            <a:r>
              <a:rPr lang="en-US" sz="1400" b="1" dirty="0" smtClean="0"/>
              <a:t>median; and,</a:t>
            </a:r>
            <a:endParaRPr lang="en-US" sz="1400" b="1" dirty="0"/>
          </a:p>
          <a:p>
            <a:pPr lvl="1"/>
            <a:r>
              <a:rPr lang="en-US" sz="1400" b="1" dirty="0"/>
              <a:t>Makes it difficult for vehicles exiting the development and wishing to make a left turn into </a:t>
            </a:r>
            <a:r>
              <a:rPr lang="en-US" sz="1400" b="1" dirty="0" smtClean="0"/>
              <a:t>PVDS to merge with through traffic since the acceleration (merge) lane is eliminated in this alternative.</a:t>
            </a:r>
            <a:endParaRPr lang="en-US" sz="1400" b="1" dirty="0"/>
          </a:p>
          <a:p>
            <a:pPr marL="0" indent="0">
              <a:buNone/>
            </a:pPr>
            <a:endParaRPr lang="en-US" b="1" dirty="0"/>
          </a:p>
          <a:p>
            <a:endParaRPr lang="en-US" dirty="0"/>
          </a:p>
        </p:txBody>
      </p:sp>
      <p:sp>
        <p:nvSpPr>
          <p:cNvPr id="6" name="TextBox 5"/>
          <p:cNvSpPr txBox="1"/>
          <p:nvPr/>
        </p:nvSpPr>
        <p:spPr>
          <a:xfrm>
            <a:off x="335130" y="5647549"/>
            <a:ext cx="5873579" cy="923330"/>
          </a:xfrm>
          <a:prstGeom prst="rect">
            <a:avLst/>
          </a:prstGeom>
          <a:noFill/>
        </p:spPr>
        <p:txBody>
          <a:bodyPr wrap="square" rtlCol="0">
            <a:spAutoFit/>
          </a:bodyPr>
          <a:lstStyle/>
          <a:p>
            <a:r>
              <a:rPr lang="en-US" b="1" dirty="0" smtClean="0"/>
              <a:t>Note: The applicant has not expressed opposition to any alternatives. However, the Applicant prefers this alternative.</a:t>
            </a:r>
            <a:endParaRPr lang="en-US" b="1" dirty="0"/>
          </a:p>
        </p:txBody>
      </p:sp>
    </p:spTree>
    <p:extLst>
      <p:ext uri="{BB962C8B-B14F-4D97-AF65-F5344CB8AC3E}">
        <p14:creationId xmlns:p14="http://schemas.microsoft.com/office/powerpoint/2010/main" val="28769451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1467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8897" y="0"/>
            <a:ext cx="11821297" cy="7327997"/>
          </a:xfrm>
          <a:prstGeom prst="rect">
            <a:avLst/>
          </a:prstGeom>
        </p:spPr>
      </p:pic>
      <p:sp>
        <p:nvSpPr>
          <p:cNvPr id="5" name="Title 1"/>
          <p:cNvSpPr>
            <a:spLocks noGrp="1"/>
          </p:cNvSpPr>
          <p:nvPr>
            <p:ph type="title"/>
          </p:nvPr>
        </p:nvSpPr>
        <p:spPr>
          <a:xfrm>
            <a:off x="4048299" y="3663998"/>
            <a:ext cx="3576892" cy="706964"/>
          </a:xfrm>
        </p:spPr>
        <p:txBody>
          <a:bodyPr/>
          <a:lstStyle/>
          <a:p>
            <a:pPr algn="ctr"/>
            <a:r>
              <a:rPr lang="en-US" b="1" dirty="0" smtClean="0">
                <a:solidFill>
                  <a:schemeClr val="bg1"/>
                </a:solidFill>
              </a:rPr>
              <a:t>Project Site</a:t>
            </a:r>
            <a:endParaRPr lang="en-US" b="1" dirty="0">
              <a:solidFill>
                <a:schemeClr val="bg1"/>
              </a:solidFill>
            </a:endParaRPr>
          </a:p>
        </p:txBody>
      </p:sp>
    </p:spTree>
    <p:extLst>
      <p:ext uri="{BB962C8B-B14F-4D97-AF65-F5344CB8AC3E}">
        <p14:creationId xmlns:p14="http://schemas.microsoft.com/office/powerpoint/2010/main" val="14068457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512449716"/>
              </p:ext>
            </p:extLst>
          </p:nvPr>
        </p:nvGraphicFramePr>
        <p:xfrm>
          <a:off x="373603" y="231501"/>
          <a:ext cx="11299768" cy="6374149"/>
        </p:xfrm>
        <a:graphic>
          <a:graphicData uri="http://schemas.openxmlformats.org/presentationml/2006/ole">
            <mc:AlternateContent xmlns:mc="http://schemas.openxmlformats.org/markup-compatibility/2006">
              <mc:Choice xmlns:v="urn:schemas-microsoft-com:vml" Requires="v">
                <p:oleObj spid="_x0000_s11322" name="Acrobat Document" r:id="rId3" imgW="9144000" imgH="5143500" progId="Acrobat.Document.11">
                  <p:embed/>
                </p:oleObj>
              </mc:Choice>
              <mc:Fallback>
                <p:oleObj name="Acrobat Document" r:id="rId3" imgW="9144000" imgH="5143500" progId="Acrobat.Document.11">
                  <p:embed/>
                  <p:pic>
                    <p:nvPicPr>
                      <p:cNvPr id="0" name=""/>
                      <p:cNvPicPr/>
                      <p:nvPr/>
                    </p:nvPicPr>
                    <p:blipFill>
                      <a:blip r:embed="rId4"/>
                      <a:stretch>
                        <a:fillRect/>
                      </a:stretch>
                    </p:blipFill>
                    <p:spPr>
                      <a:xfrm>
                        <a:off x="373603" y="231501"/>
                        <a:ext cx="11299768" cy="6374149"/>
                      </a:xfrm>
                      <a:prstGeom prst="rect">
                        <a:avLst/>
                      </a:prstGeom>
                    </p:spPr>
                  </p:pic>
                </p:oleObj>
              </mc:Fallback>
            </mc:AlternateContent>
          </a:graphicData>
        </a:graphic>
      </p:graphicFrame>
    </p:spTree>
    <p:extLst>
      <p:ext uri="{BB962C8B-B14F-4D97-AF65-F5344CB8AC3E}">
        <p14:creationId xmlns:p14="http://schemas.microsoft.com/office/powerpoint/2010/main" val="226636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ext uri="{D42A27DB-BD31-4B8C-83A1-F6EECF244321}">
                <p14:modId xmlns:p14="http://schemas.microsoft.com/office/powerpoint/2010/main" val="3084995032"/>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2345" name="Acrobat Document" r:id="rId3" imgW="9144000" imgH="5143500" progId="Acrobat.Document.11">
                  <p:embed/>
                </p:oleObj>
              </mc:Choice>
              <mc:Fallback>
                <p:oleObj name="Acrobat Document" r:id="rId3" imgW="9144000" imgH="5143500" progId="Acrobat.Document.11">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25800397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735733136"/>
              </p:ext>
            </p:extLst>
          </p:nvPr>
        </p:nvGraphicFramePr>
        <p:xfrm>
          <a:off x="1" y="0"/>
          <a:ext cx="12192000" cy="6858000"/>
        </p:xfrm>
        <a:graphic>
          <a:graphicData uri="http://schemas.openxmlformats.org/presentationml/2006/ole">
            <mc:AlternateContent xmlns:mc="http://schemas.openxmlformats.org/markup-compatibility/2006">
              <mc:Choice xmlns:v="urn:schemas-microsoft-com:vml" Requires="v">
                <p:oleObj spid="_x0000_s15414" name="Acrobat Document" r:id="rId3" imgW="9144000" imgH="5143500" progId="Acrobat.Document.11">
                  <p:embed/>
                </p:oleObj>
              </mc:Choice>
              <mc:Fallback>
                <p:oleObj name="Acrobat Document" r:id="rId3" imgW="9144000" imgH="5143500" progId="Acrobat.Document.11">
                  <p:embed/>
                  <p:pic>
                    <p:nvPicPr>
                      <p:cNvPr id="0" name=""/>
                      <p:cNvPicPr/>
                      <p:nvPr/>
                    </p:nvPicPr>
                    <p:blipFill>
                      <a:blip r:embed="rId4"/>
                      <a:stretch>
                        <a:fillRect/>
                      </a:stretch>
                    </p:blipFill>
                    <p:spPr>
                      <a:xfrm>
                        <a:off x="1" y="0"/>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170670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Alternative </a:t>
            </a:r>
            <a:r>
              <a:rPr lang="en-US" dirty="0" smtClean="0"/>
              <a:t>Ranking</a:t>
            </a:r>
            <a:endParaRPr lang="en-US" dirty="0"/>
          </a:p>
        </p:txBody>
      </p:sp>
      <p:sp>
        <p:nvSpPr>
          <p:cNvPr id="3" name="Content Placeholder 2"/>
          <p:cNvSpPr>
            <a:spLocks noGrp="1"/>
          </p:cNvSpPr>
          <p:nvPr>
            <p:ph idx="1"/>
          </p:nvPr>
        </p:nvSpPr>
        <p:spPr>
          <a:xfrm>
            <a:off x="1154954" y="2339546"/>
            <a:ext cx="8825659" cy="4366054"/>
          </a:xfrm>
        </p:spPr>
        <p:txBody>
          <a:bodyPr>
            <a:normAutofit fontScale="62500" lnSpcReduction="20000"/>
          </a:bodyPr>
          <a:lstStyle/>
          <a:p>
            <a:pPr marL="0" indent="0">
              <a:buNone/>
            </a:pPr>
            <a:r>
              <a:rPr lang="en-US" sz="4000" b="1" dirty="0"/>
              <a:t>S</a:t>
            </a:r>
            <a:r>
              <a:rPr lang="en-US" sz="4000" b="1" dirty="0" smtClean="0"/>
              <a:t>taff </a:t>
            </a:r>
            <a:r>
              <a:rPr lang="en-US" sz="4000" b="1" dirty="0"/>
              <a:t>recommends the following ranking of the alternatives</a:t>
            </a:r>
            <a:r>
              <a:rPr lang="en-US" sz="4000" dirty="0" smtClean="0"/>
              <a:t>:</a:t>
            </a:r>
            <a:endParaRPr lang="en-US" sz="2800" b="1" dirty="0"/>
          </a:p>
          <a:p>
            <a:pPr lvl="0"/>
            <a:r>
              <a:rPr lang="en-US" sz="2900" b="1" dirty="0" smtClean="0"/>
              <a:t>Median </a:t>
            </a:r>
            <a:r>
              <a:rPr lang="en-US" sz="2900" b="1" dirty="0"/>
              <a:t>opening with an exclusive right turn lane, a left turn lane, and an acceleration (merge) lane as recommended by TSC (Alternative No. 1</a:t>
            </a:r>
            <a:r>
              <a:rPr lang="en-US" sz="2900" b="1" dirty="0" smtClean="0"/>
              <a:t>);</a:t>
            </a:r>
            <a:endParaRPr lang="en-US" sz="2900" b="1" dirty="0"/>
          </a:p>
          <a:p>
            <a:pPr lvl="0"/>
            <a:r>
              <a:rPr lang="en-US" sz="2900" b="1" dirty="0"/>
              <a:t>Median opening with a left turn lane, an acceleration lane, but no exclusive right turn lane, as requested by Portuguese Bend Club HOA (Alternative No. 4</a:t>
            </a:r>
            <a:r>
              <a:rPr lang="en-US" sz="2900" b="1" dirty="0" smtClean="0"/>
              <a:t>);</a:t>
            </a:r>
            <a:endParaRPr lang="en-US" sz="2900" b="1" dirty="0"/>
          </a:p>
          <a:p>
            <a:pPr lvl="0"/>
            <a:r>
              <a:rPr lang="en-US" sz="2900" b="1" dirty="0"/>
              <a:t>Median opening with a left turn lane, an exclusive right turn lane, but with no acceleration (merge) lane, as requested by the Applicant (Alternative No. 5</a:t>
            </a:r>
            <a:r>
              <a:rPr lang="en-US" sz="2900" b="1" dirty="0" smtClean="0"/>
              <a:t>);</a:t>
            </a:r>
            <a:endParaRPr lang="en-US" sz="2900" b="1" dirty="0"/>
          </a:p>
          <a:p>
            <a:pPr lvl="0"/>
            <a:r>
              <a:rPr lang="en-US" sz="2900" b="1" dirty="0"/>
              <a:t>An exclusive right turn lane only (Alternative 2, no median opening</a:t>
            </a:r>
            <a:r>
              <a:rPr lang="en-US" sz="2900" b="1" dirty="0" smtClean="0"/>
              <a:t>); and,</a:t>
            </a:r>
            <a:endParaRPr lang="en-US" sz="2900" b="1" dirty="0"/>
          </a:p>
          <a:p>
            <a:pPr lvl="0"/>
            <a:r>
              <a:rPr lang="en-US" sz="2900" b="1" dirty="0"/>
              <a:t>A hooded left turn lane along PVDS and an exclusive right turn lane along PVDS (Alternative No. 3</a:t>
            </a:r>
            <a:r>
              <a:rPr lang="en-US" sz="2900" b="1" dirty="0" smtClean="0"/>
              <a:t>).</a:t>
            </a:r>
            <a:endParaRPr lang="en-US" sz="2900" b="1" dirty="0"/>
          </a:p>
          <a:p>
            <a:pPr marL="0" indent="0">
              <a:buNone/>
            </a:pPr>
            <a:endParaRPr lang="en-US" sz="2800" b="1" dirty="0"/>
          </a:p>
        </p:txBody>
      </p:sp>
    </p:spTree>
    <p:extLst>
      <p:ext uri="{BB962C8B-B14F-4D97-AF65-F5344CB8AC3E}">
        <p14:creationId xmlns:p14="http://schemas.microsoft.com/office/powerpoint/2010/main" val="1060081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2323" y="-2275050"/>
            <a:ext cx="19918138" cy="12347213"/>
          </a:xfrm>
          <a:prstGeom prst="rect">
            <a:avLst/>
          </a:prstGeom>
        </p:spPr>
      </p:pic>
      <p:sp>
        <p:nvSpPr>
          <p:cNvPr id="5" name="Title 1"/>
          <p:cNvSpPr>
            <a:spLocks noGrp="1"/>
          </p:cNvSpPr>
          <p:nvPr>
            <p:ph type="title"/>
          </p:nvPr>
        </p:nvSpPr>
        <p:spPr>
          <a:xfrm>
            <a:off x="1935892" y="311943"/>
            <a:ext cx="6792570" cy="706964"/>
          </a:xfrm>
        </p:spPr>
        <p:txBody>
          <a:bodyPr/>
          <a:lstStyle/>
          <a:p>
            <a:pPr algn="ctr"/>
            <a:r>
              <a:rPr lang="en-US" b="1" dirty="0" smtClean="0">
                <a:solidFill>
                  <a:schemeClr val="bg1"/>
                </a:solidFill>
              </a:rPr>
              <a:t>PVDS @ CONQUEROR DR.</a:t>
            </a:r>
            <a:endParaRPr lang="en-US" b="1" dirty="0">
              <a:solidFill>
                <a:schemeClr val="bg1"/>
              </a:solidFill>
            </a:endParaRPr>
          </a:p>
        </p:txBody>
      </p:sp>
    </p:spTree>
    <p:extLst>
      <p:ext uri="{BB962C8B-B14F-4D97-AF65-F5344CB8AC3E}">
        <p14:creationId xmlns:p14="http://schemas.microsoft.com/office/powerpoint/2010/main" val="5628094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75415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926585471"/>
              </p:ext>
            </p:extLst>
          </p:nvPr>
        </p:nvGraphicFramePr>
        <p:xfrm>
          <a:off x="-1806049" y="-83890"/>
          <a:ext cx="12192000" cy="6941890"/>
        </p:xfrm>
        <a:graphic>
          <a:graphicData uri="http://schemas.openxmlformats.org/presentationml/2006/ole">
            <mc:AlternateContent xmlns:mc="http://schemas.openxmlformats.org/markup-compatibility/2006">
              <mc:Choice xmlns:v="urn:schemas-microsoft-com:vml" Requires="v">
                <p:oleObj spid="_x0000_s8251" name="Acrobat Document" r:id="rId3" imgW="9144000" imgH="5143500" progId="Acrobat.Document.11">
                  <p:embed/>
                </p:oleObj>
              </mc:Choice>
              <mc:Fallback>
                <p:oleObj name="Acrobat Document" r:id="rId3" imgW="9144000" imgH="5143500" progId="Acrobat.Document.11">
                  <p:embed/>
                  <p:pic>
                    <p:nvPicPr>
                      <p:cNvPr id="0" name=""/>
                      <p:cNvPicPr/>
                      <p:nvPr/>
                    </p:nvPicPr>
                    <p:blipFill>
                      <a:blip r:embed="rId4"/>
                      <a:stretch>
                        <a:fillRect/>
                      </a:stretch>
                    </p:blipFill>
                    <p:spPr>
                      <a:xfrm>
                        <a:off x="-1806049" y="-83890"/>
                        <a:ext cx="12192000" cy="6941890"/>
                      </a:xfrm>
                      <a:prstGeom prst="rect">
                        <a:avLst/>
                      </a:prstGeom>
                    </p:spPr>
                  </p:pic>
                </p:oleObj>
              </mc:Fallback>
            </mc:AlternateContent>
          </a:graphicData>
        </a:graphic>
      </p:graphicFrame>
    </p:spTree>
    <p:extLst>
      <p:ext uri="{BB962C8B-B14F-4D97-AF65-F5344CB8AC3E}">
        <p14:creationId xmlns:p14="http://schemas.microsoft.com/office/powerpoint/2010/main" val="8505357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46517480"/>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299" name="Acrobat Document" r:id="rId3" imgW="9144000" imgH="5143500" progId="Acrobat.Document.11">
                  <p:embed/>
                </p:oleObj>
              </mc:Choice>
              <mc:Fallback>
                <p:oleObj name="Acrobat Document" r:id="rId3" imgW="9144000" imgH="5143500" progId="Acrobat.Document.11">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34859499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622" y="0"/>
            <a:ext cx="8781535" cy="6858000"/>
          </a:xfrm>
          <a:prstGeom prst="rect">
            <a:avLst/>
          </a:prstGeom>
        </p:spPr>
      </p:pic>
    </p:spTree>
    <p:extLst>
      <p:ext uri="{BB962C8B-B14F-4D97-AF65-F5344CB8AC3E}">
        <p14:creationId xmlns:p14="http://schemas.microsoft.com/office/powerpoint/2010/main" val="3272592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 Background</a:t>
            </a:r>
            <a:endParaRPr lang="en-US" dirty="0"/>
          </a:p>
        </p:txBody>
      </p:sp>
      <p:sp>
        <p:nvSpPr>
          <p:cNvPr id="3" name="Content Placeholder 2"/>
          <p:cNvSpPr>
            <a:spLocks noGrp="1"/>
          </p:cNvSpPr>
          <p:nvPr>
            <p:ph idx="1"/>
          </p:nvPr>
        </p:nvSpPr>
        <p:spPr>
          <a:xfrm>
            <a:off x="1154954" y="2603500"/>
            <a:ext cx="9659904" cy="3416300"/>
          </a:xfrm>
        </p:spPr>
        <p:txBody>
          <a:bodyPr>
            <a:normAutofit fontScale="25000" lnSpcReduction="20000"/>
          </a:bodyPr>
          <a:lstStyle/>
          <a:p>
            <a:r>
              <a:rPr lang="en-US" sz="5600" dirty="0">
                <a:solidFill>
                  <a:schemeClr val="tx1"/>
                </a:solidFill>
              </a:rPr>
              <a:t>On June 1, 1992, the City Council </a:t>
            </a:r>
            <a:r>
              <a:rPr lang="en-US" sz="5600" dirty="0" smtClean="0">
                <a:solidFill>
                  <a:schemeClr val="tx1"/>
                </a:solidFill>
              </a:rPr>
              <a:t>conditionally approved </a:t>
            </a:r>
            <a:r>
              <a:rPr lang="en-US" sz="5600" dirty="0">
                <a:solidFill>
                  <a:schemeClr val="tx1"/>
                </a:solidFill>
              </a:rPr>
              <a:t>Vesting Tentative Tract Map Nos. 50666 and </a:t>
            </a:r>
            <a:r>
              <a:rPr lang="en-US" sz="5600" dirty="0" smtClean="0">
                <a:solidFill>
                  <a:schemeClr val="tx1"/>
                </a:solidFill>
              </a:rPr>
              <a:t>50667 on a 261.4 acre site </a:t>
            </a:r>
          </a:p>
          <a:p>
            <a:pPr lvl="1"/>
            <a:r>
              <a:rPr lang="en-US" sz="5600" dirty="0" smtClean="0">
                <a:solidFill>
                  <a:schemeClr val="tx1"/>
                </a:solidFill>
              </a:rPr>
              <a:t>Residential </a:t>
            </a:r>
            <a:r>
              <a:rPr lang="en-US" sz="5600" dirty="0">
                <a:solidFill>
                  <a:schemeClr val="tx1"/>
                </a:solidFill>
              </a:rPr>
              <a:t>Planned Development (RPD) </a:t>
            </a:r>
            <a:r>
              <a:rPr lang="en-US" sz="5600" dirty="0" smtClean="0">
                <a:solidFill>
                  <a:schemeClr val="tx1"/>
                </a:solidFill>
              </a:rPr>
              <a:t>to accommodate single-family </a:t>
            </a:r>
            <a:r>
              <a:rPr lang="en-US" sz="5600" dirty="0">
                <a:solidFill>
                  <a:schemeClr val="tx1"/>
                </a:solidFill>
              </a:rPr>
              <a:t>dwelling units </a:t>
            </a:r>
            <a:r>
              <a:rPr lang="en-US" sz="5600" dirty="0" smtClean="0">
                <a:solidFill>
                  <a:schemeClr val="tx1"/>
                </a:solidFill>
              </a:rPr>
              <a:t>18-hole </a:t>
            </a:r>
            <a:r>
              <a:rPr lang="en-US" sz="5600" dirty="0">
                <a:solidFill>
                  <a:schemeClr val="tx1"/>
                </a:solidFill>
              </a:rPr>
              <a:t>public golf </a:t>
            </a:r>
            <a:r>
              <a:rPr lang="en-US" sz="5600" dirty="0" smtClean="0">
                <a:solidFill>
                  <a:schemeClr val="tx1"/>
                </a:solidFill>
              </a:rPr>
              <a:t>course.</a:t>
            </a:r>
          </a:p>
          <a:p>
            <a:pPr lvl="1"/>
            <a:r>
              <a:rPr lang="en-US" sz="5600" dirty="0" smtClean="0">
                <a:solidFill>
                  <a:schemeClr val="tx1"/>
                </a:solidFill>
              </a:rPr>
              <a:t>Infrastructure </a:t>
            </a:r>
            <a:r>
              <a:rPr lang="en-US" sz="5600" dirty="0">
                <a:solidFill>
                  <a:schemeClr val="tx1"/>
                </a:solidFill>
              </a:rPr>
              <a:t>improvements (including public streets serving the project</a:t>
            </a:r>
            <a:r>
              <a:rPr lang="en-US" sz="5600" dirty="0" smtClean="0">
                <a:solidFill>
                  <a:schemeClr val="tx1"/>
                </a:solidFill>
              </a:rPr>
              <a:t>). </a:t>
            </a:r>
          </a:p>
          <a:p>
            <a:pPr lvl="1"/>
            <a:r>
              <a:rPr lang="en-US" sz="5600" dirty="0" smtClean="0">
                <a:solidFill>
                  <a:schemeClr val="tx1"/>
                </a:solidFill>
              </a:rPr>
              <a:t>Public Amenities including open space lots, trails, and public parking.</a:t>
            </a:r>
          </a:p>
          <a:p>
            <a:r>
              <a:rPr lang="en-US" sz="5600" dirty="0" smtClean="0">
                <a:solidFill>
                  <a:schemeClr val="tx1"/>
                </a:solidFill>
              </a:rPr>
              <a:t>On April 15, 1993, the Coastal Commission approved the Project’s Coastal Development Permit.</a:t>
            </a:r>
          </a:p>
          <a:p>
            <a:r>
              <a:rPr lang="en-US" sz="5600" dirty="0" smtClean="0">
                <a:solidFill>
                  <a:schemeClr val="tx1"/>
                </a:solidFill>
              </a:rPr>
              <a:t>In 1993, City Council and Wildlife Agencies approved the Project’s Habitat </a:t>
            </a:r>
            <a:r>
              <a:rPr lang="en-US" sz="5600" dirty="0">
                <a:solidFill>
                  <a:schemeClr val="tx1"/>
                </a:solidFill>
              </a:rPr>
              <a:t>Conservation Plan (HCP</a:t>
            </a:r>
            <a:r>
              <a:rPr lang="en-US" sz="5600" dirty="0" smtClean="0">
                <a:solidFill>
                  <a:schemeClr val="tx1"/>
                </a:solidFill>
              </a:rPr>
              <a:t>).</a:t>
            </a:r>
          </a:p>
          <a:p>
            <a:r>
              <a:rPr lang="en-US" sz="5600" dirty="0" smtClean="0">
                <a:solidFill>
                  <a:schemeClr val="tx1"/>
                </a:solidFill>
              </a:rPr>
              <a:t>On November 20 1997, City Council approved a Development Agreement to vest certain development rights between the City and the Developer.</a:t>
            </a:r>
          </a:p>
          <a:p>
            <a:r>
              <a:rPr lang="en-US" sz="5600" dirty="0" smtClean="0">
                <a:solidFill>
                  <a:schemeClr val="tx1"/>
                </a:solidFill>
              </a:rPr>
              <a:t>On June 7, 2005, the City Council approved a revision to Vesting Tentative Tract Map No. 50666</a:t>
            </a:r>
          </a:p>
          <a:p>
            <a:pPr lvl="1"/>
            <a:r>
              <a:rPr lang="en-US" sz="5600" dirty="0" smtClean="0">
                <a:solidFill>
                  <a:schemeClr val="tx1"/>
                </a:solidFill>
              </a:rPr>
              <a:t>Driving Range</a:t>
            </a:r>
          </a:p>
          <a:p>
            <a:pPr lvl="1"/>
            <a:r>
              <a:rPr lang="en-US" sz="5600" dirty="0" smtClean="0">
                <a:solidFill>
                  <a:schemeClr val="tx1"/>
                </a:solidFill>
              </a:rPr>
              <a:t>Reduced the number of residential lots from 39 to 23</a:t>
            </a:r>
          </a:p>
          <a:p>
            <a:pPr lvl="1"/>
            <a:r>
              <a:rPr lang="en-US" sz="5600" dirty="0" smtClean="0">
                <a:solidFill>
                  <a:schemeClr val="tx1"/>
                </a:solidFill>
              </a:rPr>
              <a:t>12 residential lots located on Costa de la Islas with access off Palos Verdes Drive South</a:t>
            </a:r>
          </a:p>
          <a:p>
            <a:pPr marL="457200" lvl="1" indent="0">
              <a:buNone/>
            </a:pPr>
            <a:r>
              <a:rPr lang="en-US" dirty="0" smtClean="0">
                <a:solidFill>
                  <a:schemeClr val="tx1"/>
                </a:solidFill>
              </a:rPr>
              <a:t> </a:t>
            </a:r>
            <a:endParaRPr lang="en-US" dirty="0">
              <a:solidFill>
                <a:schemeClr val="tx1"/>
              </a:solidFill>
            </a:endParaRPr>
          </a:p>
          <a:p>
            <a:endParaRPr lang="en-US" dirty="0"/>
          </a:p>
        </p:txBody>
      </p:sp>
    </p:spTree>
    <p:extLst>
      <p:ext uri="{BB962C8B-B14F-4D97-AF65-F5344CB8AC3E}">
        <p14:creationId xmlns:p14="http://schemas.microsoft.com/office/powerpoint/2010/main" val="392744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99291" y="694111"/>
          <a:ext cx="11807693" cy="5507182"/>
        </p:xfrm>
        <a:graphic>
          <a:graphicData uri="http://schemas.openxmlformats.org/presentationml/2006/ole">
            <mc:AlternateContent xmlns:mc="http://schemas.openxmlformats.org/markup-compatibility/2006">
              <mc:Choice xmlns:v="urn:schemas-microsoft-com:vml" Requires="v">
                <p:oleObj spid="_x0000_s23556" name="Acrobat Document" r:id="rId3" imgW="52939784" imgH="24688800" progId="Acrobat.Document.11">
                  <p:embed/>
                </p:oleObj>
              </mc:Choice>
              <mc:Fallback>
                <p:oleObj name="Acrobat Document" r:id="rId3" imgW="52939784" imgH="24688800" progId="Acrobat.Document.11">
                  <p:embed/>
                  <p:pic>
                    <p:nvPicPr>
                      <p:cNvPr id="4" name="Object 3"/>
                      <p:cNvPicPr/>
                      <p:nvPr/>
                    </p:nvPicPr>
                    <p:blipFill>
                      <a:blip r:embed="rId4"/>
                      <a:stretch>
                        <a:fillRect/>
                      </a:stretch>
                    </p:blipFill>
                    <p:spPr>
                      <a:xfrm>
                        <a:off x="199291" y="694111"/>
                        <a:ext cx="11807693" cy="5507182"/>
                      </a:xfrm>
                      <a:prstGeom prst="rect">
                        <a:avLst/>
                      </a:prstGeom>
                      <a:ln w="38100">
                        <a:solidFill>
                          <a:schemeClr val="accent1"/>
                        </a:solidFill>
                      </a:ln>
                    </p:spPr>
                  </p:pic>
                </p:oleObj>
              </mc:Fallback>
            </mc:AlternateContent>
          </a:graphicData>
        </a:graphic>
      </p:graphicFrame>
      <p:sp>
        <p:nvSpPr>
          <p:cNvPr id="5" name="Oval 4"/>
          <p:cNvSpPr/>
          <p:nvPr/>
        </p:nvSpPr>
        <p:spPr>
          <a:xfrm>
            <a:off x="5137265" y="694111"/>
            <a:ext cx="1704109" cy="7232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83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Vesting Maps</a:t>
            </a:r>
            <a:endParaRPr lang="en-US" dirty="0"/>
          </a:p>
        </p:txBody>
      </p:sp>
      <p:sp>
        <p:nvSpPr>
          <p:cNvPr id="4" name="Text Placeholder 3"/>
          <p:cNvSpPr>
            <a:spLocks noGrp="1"/>
          </p:cNvSpPr>
          <p:nvPr>
            <p:ph type="body" sz="half" idx="2"/>
          </p:nvPr>
        </p:nvSpPr>
        <p:spPr>
          <a:xfrm>
            <a:off x="1148798" y="3285605"/>
            <a:ext cx="8825659" cy="3057006"/>
          </a:xfrm>
        </p:spPr>
        <p:txBody>
          <a:bodyPr>
            <a:normAutofit lnSpcReduction="10000"/>
          </a:bodyPr>
          <a:lstStyle/>
          <a:p>
            <a:endParaRPr lang="en-US" i="1" dirty="0" smtClean="0"/>
          </a:p>
          <a:p>
            <a:r>
              <a:rPr lang="en-US" dirty="0">
                <a:solidFill>
                  <a:schemeClr val="tx1"/>
                </a:solidFill>
              </a:rPr>
              <a:t>California Government Code Section 66498.9(b) </a:t>
            </a:r>
            <a:endParaRPr lang="en-US" i="1" dirty="0">
              <a:solidFill>
                <a:schemeClr val="tx1"/>
              </a:solidFill>
            </a:endParaRPr>
          </a:p>
          <a:p>
            <a:r>
              <a:rPr lang="en-US" i="1" dirty="0" smtClean="0">
                <a:solidFill>
                  <a:schemeClr val="tx1"/>
                </a:solidFill>
              </a:rPr>
              <a:t>To </a:t>
            </a:r>
            <a:r>
              <a:rPr lang="en-US" i="1" dirty="0">
                <a:solidFill>
                  <a:schemeClr val="tx1"/>
                </a:solidFill>
              </a:rPr>
              <a:t>ensure that local requirements governing the development of a proposed subdivision are established in accordance with Section 66498.1 when a local agency approves or conditionally approves a vesting tentative map. </a:t>
            </a:r>
            <a:r>
              <a:rPr lang="en-US" i="1" u="sng" dirty="0">
                <a:solidFill>
                  <a:schemeClr val="tx1"/>
                </a:solidFill>
              </a:rPr>
              <a:t>The private sector should be able to rely upon an approved vesting tentative map</a:t>
            </a:r>
            <a:r>
              <a:rPr lang="en-US" i="1" dirty="0">
                <a:solidFill>
                  <a:schemeClr val="tx1"/>
                </a:solidFill>
              </a:rPr>
              <a:t> prior to expending resources and incurring liabilities without the risk of having the project frustrated by subsequent action by the approving local agency, provided the time periods established by this article have not elapsed</a:t>
            </a:r>
            <a:r>
              <a:rPr lang="en-US" i="1" dirty="0" smtClean="0">
                <a:solidFill>
                  <a:schemeClr val="tx1"/>
                </a:solidFill>
              </a:rPr>
              <a:t>.</a:t>
            </a:r>
          </a:p>
          <a:p>
            <a:endParaRPr lang="en-US" i="1" dirty="0" smtClean="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3544009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Vesting Maps - Exception</a:t>
            </a:r>
            <a:endParaRPr lang="en-US" dirty="0"/>
          </a:p>
        </p:txBody>
      </p:sp>
      <p:sp>
        <p:nvSpPr>
          <p:cNvPr id="3" name="Text Placeholder 2"/>
          <p:cNvSpPr>
            <a:spLocks noGrp="1"/>
          </p:cNvSpPr>
          <p:nvPr>
            <p:ph type="body" sz="half" idx="2"/>
          </p:nvPr>
        </p:nvSpPr>
        <p:spPr>
          <a:xfrm>
            <a:off x="1154954" y="3543300"/>
            <a:ext cx="8437933" cy="2476500"/>
          </a:xfrm>
        </p:spPr>
        <p:txBody>
          <a:bodyPr/>
          <a:lstStyle/>
          <a:p>
            <a:r>
              <a:rPr lang="en-US" sz="2400" b="1" i="1" dirty="0"/>
              <a:t>Extraordinary circumstances creating a menace to public health and safety</a:t>
            </a:r>
            <a:endParaRPr lang="en-US" sz="2400" i="1" dirty="0">
              <a:solidFill>
                <a:schemeClr val="tx1"/>
              </a:solidFill>
            </a:endParaRPr>
          </a:p>
          <a:p>
            <a:pPr algn="ctr"/>
            <a:endParaRPr lang="en-US" dirty="0"/>
          </a:p>
        </p:txBody>
      </p:sp>
    </p:spTree>
    <p:extLst>
      <p:ext uri="{BB962C8B-B14F-4D97-AF65-F5344CB8AC3E}">
        <p14:creationId xmlns:p14="http://schemas.microsoft.com/office/powerpoint/2010/main" val="3810113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Tentative vs. Final Maps</a:t>
            </a:r>
            <a:endParaRPr lang="en-US" dirty="0"/>
          </a:p>
        </p:txBody>
      </p:sp>
      <p:sp>
        <p:nvSpPr>
          <p:cNvPr id="3" name="Text Placeholder 2"/>
          <p:cNvSpPr>
            <a:spLocks noGrp="1"/>
          </p:cNvSpPr>
          <p:nvPr>
            <p:ph type="body" sz="half" idx="2"/>
          </p:nvPr>
        </p:nvSpPr>
        <p:spPr/>
        <p:txBody>
          <a:bodyPr>
            <a:normAutofit/>
          </a:bodyPr>
          <a:lstStyle/>
          <a:p>
            <a:pPr marL="285750" indent="-285750">
              <a:buFont typeface="Arial" panose="020B0604020202020204" pitchFamily="34" charset="0"/>
              <a:buChar char="•"/>
            </a:pPr>
            <a:r>
              <a:rPr lang="en-US" dirty="0">
                <a:solidFill>
                  <a:schemeClr val="tx1"/>
                </a:solidFill>
              </a:rPr>
              <a:t>The primary difference between a tentative and a final map is that the latter is </a:t>
            </a:r>
            <a:r>
              <a:rPr lang="en-US" u="sng" dirty="0">
                <a:solidFill>
                  <a:schemeClr val="tx1"/>
                </a:solidFill>
              </a:rPr>
              <a:t>recorded</a:t>
            </a:r>
            <a:r>
              <a:rPr lang="en-US" dirty="0">
                <a:solidFill>
                  <a:schemeClr val="tx1"/>
                </a:solidFill>
              </a:rPr>
              <a:t> and does not expire, and must comply with certain content and format requirements. (Gov. Code § 66433 et seq.) </a:t>
            </a:r>
            <a:endParaRPr lang="en-US" dirty="0" smtClean="0">
              <a:solidFill>
                <a:schemeClr val="tx1"/>
              </a:solidFill>
            </a:endParaRPr>
          </a:p>
          <a:p>
            <a:pPr marL="285750" indent="-285750">
              <a:buFont typeface="Arial" panose="020B0604020202020204" pitchFamily="34" charset="0"/>
              <a:buChar char="•"/>
            </a:pPr>
            <a:r>
              <a:rPr lang="en-US" dirty="0">
                <a:solidFill>
                  <a:schemeClr val="tx1"/>
                </a:solidFill>
              </a:rPr>
              <a:t>O</a:t>
            </a:r>
            <a:r>
              <a:rPr lang="en-US" dirty="0" smtClean="0">
                <a:solidFill>
                  <a:schemeClr val="tx1"/>
                </a:solidFill>
              </a:rPr>
              <a:t>nce a </a:t>
            </a:r>
            <a:r>
              <a:rPr lang="en-US" dirty="0">
                <a:solidFill>
                  <a:schemeClr val="tx1"/>
                </a:solidFill>
              </a:rPr>
              <a:t>tentative map is approved, no additional conditions or substantive design changes can be </a:t>
            </a:r>
            <a:r>
              <a:rPr lang="en-US" dirty="0" smtClean="0">
                <a:solidFill>
                  <a:schemeClr val="tx1"/>
                </a:solidFill>
              </a:rPr>
              <a:t>required. </a:t>
            </a:r>
          </a:p>
          <a:p>
            <a:pPr marL="285750" indent="-285750">
              <a:buFont typeface="Arial" panose="020B0604020202020204" pitchFamily="34" charset="0"/>
              <a:buChar char="•"/>
            </a:pPr>
            <a:r>
              <a:rPr lang="en-US" dirty="0" smtClean="0"/>
              <a:t>The </a:t>
            </a:r>
            <a:r>
              <a:rPr lang="en-US" dirty="0"/>
              <a:t>nature of the vested rights is not affected by the tentative or final nature of the map.</a:t>
            </a:r>
          </a:p>
        </p:txBody>
      </p:sp>
    </p:spTree>
    <p:extLst>
      <p:ext uri="{BB962C8B-B14F-4D97-AF65-F5344CB8AC3E}">
        <p14:creationId xmlns:p14="http://schemas.microsoft.com/office/powerpoint/2010/main" val="596793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80603" y="771756"/>
          <a:ext cx="11836427" cy="5462789"/>
        </p:xfrm>
        <a:graphic>
          <a:graphicData uri="http://schemas.openxmlformats.org/presentationml/2006/ole">
            <mc:AlternateContent xmlns:mc="http://schemas.openxmlformats.org/markup-compatibility/2006">
              <mc:Choice xmlns:v="urn:schemas-microsoft-com:vml" Requires="v">
                <p:oleObj spid="_x0000_s24580" name="Acrobat Document" r:id="rId3" imgW="53492400" imgH="24688800" progId="Acrobat.Document.11">
                  <p:embed/>
                </p:oleObj>
              </mc:Choice>
              <mc:Fallback>
                <p:oleObj name="Acrobat Document" r:id="rId3" imgW="53492400" imgH="24688800" progId="Acrobat.Document.11">
                  <p:embed/>
                  <p:pic>
                    <p:nvPicPr>
                      <p:cNvPr id="2" name="Object 1"/>
                      <p:cNvPicPr/>
                      <p:nvPr/>
                    </p:nvPicPr>
                    <p:blipFill>
                      <a:blip r:embed="rId4"/>
                      <a:stretch>
                        <a:fillRect/>
                      </a:stretch>
                    </p:blipFill>
                    <p:spPr>
                      <a:xfrm>
                        <a:off x="180603" y="771756"/>
                        <a:ext cx="11836427" cy="5462789"/>
                      </a:xfrm>
                      <a:prstGeom prst="rect">
                        <a:avLst/>
                      </a:prstGeom>
                      <a:ln w="38100">
                        <a:solidFill>
                          <a:schemeClr val="accent1"/>
                        </a:solidFill>
                      </a:ln>
                    </p:spPr>
                  </p:pic>
                </p:oleObj>
              </mc:Fallback>
            </mc:AlternateContent>
          </a:graphicData>
        </a:graphic>
      </p:graphicFrame>
    </p:spTree>
    <p:extLst>
      <p:ext uri="{BB962C8B-B14F-4D97-AF65-F5344CB8AC3E}">
        <p14:creationId xmlns:p14="http://schemas.microsoft.com/office/powerpoint/2010/main" val="25493268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1482</TotalTime>
  <Words>1496</Words>
  <Application>Microsoft Office PowerPoint</Application>
  <PresentationFormat>Widescreen</PresentationFormat>
  <Paragraphs>167</Paragraphs>
  <Slides>38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4" baseType="lpstr">
      <vt:lpstr>Arial</vt:lpstr>
      <vt:lpstr>Calibri</vt:lpstr>
      <vt:lpstr>Century Gothic</vt:lpstr>
      <vt:lpstr>Wingdings 3</vt:lpstr>
      <vt:lpstr>Ion Boardroom</vt:lpstr>
      <vt:lpstr>Acrobat Document</vt:lpstr>
      <vt:lpstr>TRUMP NATIONAL GOLF CLUB VESTING TRACT 50666 COSTA DE LA ISLAS  STREET DESIGN ALTERNATIVES</vt:lpstr>
      <vt:lpstr>Recommended Council Action</vt:lpstr>
      <vt:lpstr>Project Site</vt:lpstr>
      <vt:lpstr>Historic Background</vt:lpstr>
      <vt:lpstr>PowerPoint Presentation</vt:lpstr>
      <vt:lpstr>Vesting Maps</vt:lpstr>
      <vt:lpstr>Vesting Maps - Exception</vt:lpstr>
      <vt:lpstr>Tentative vs. Final Maps</vt:lpstr>
      <vt:lpstr>PowerPoint Presentation</vt:lpstr>
      <vt:lpstr>PowerPoint Presentation</vt:lpstr>
      <vt:lpstr>STREET DESIGN APPROVAL</vt:lpstr>
      <vt:lpstr>TRUMP NATIONAL TRACT 50666</vt:lpstr>
      <vt:lpstr>PowerPoint Presentation</vt:lpstr>
      <vt:lpstr>Traffic Study Summary</vt:lpstr>
      <vt:lpstr>Alternative 1 – New T-Intersection with  All Movements Allowed</vt:lpstr>
      <vt:lpstr>PowerPoint Presentation</vt:lpstr>
      <vt:lpstr>Alternative 2 – Right Turn In/Right Turn Out Access Only</vt:lpstr>
      <vt:lpstr>Alternative 2 - Layout </vt:lpstr>
      <vt:lpstr>PVDS @ SCHOONER DR. </vt:lpstr>
      <vt:lpstr>PVDS @ CONQUEROR DR.</vt:lpstr>
      <vt:lpstr>PVDS @ TRUMP NATIONAL/FORRESTAL DR.</vt:lpstr>
      <vt:lpstr>Alternative 3 –  Right Turn In/Right Turn Out        &amp; Left-Turn In</vt:lpstr>
      <vt:lpstr>Alternative 3 - Layout </vt:lpstr>
      <vt:lpstr>PVDS @ CONQUEROR DR.</vt:lpstr>
      <vt:lpstr>PVDS @ TRUMP NATIONAL/FORRESTAL DR.</vt:lpstr>
      <vt:lpstr>Alternative 4 –  New T-Intersection with All Movements Allowed with the Exclusion of the Right Turn Lane</vt:lpstr>
      <vt:lpstr>PowerPoint Presentation</vt:lpstr>
      <vt:lpstr>Alternative 5 - New T-Intersection with All Movements Allowed with the Exclusion of the of the Acceleration Lane</vt:lpstr>
      <vt:lpstr>PowerPoint Presentation</vt:lpstr>
      <vt:lpstr>PowerPoint Presentation</vt:lpstr>
      <vt:lpstr>PowerPoint Presentation</vt:lpstr>
      <vt:lpstr>PowerPoint Presentation</vt:lpstr>
      <vt:lpstr>Alternative Ranking</vt:lpstr>
      <vt:lpstr>PVDS @ CONQUEROR DR.</vt:lpstr>
      <vt:lpstr>PowerPoint Presentation</vt:lpstr>
      <vt:lpstr>PowerPoint Presentation</vt:lpstr>
      <vt:lpstr>PowerPoint Presentation</vt:lpstr>
      <vt:lpstr>PowerPoint Presentation</vt:lpstr>
    </vt:vector>
  </TitlesOfParts>
  <Company>City of Rancho Palos Verdes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Rancho Palos Verdes TRAFFIC SAFETY COMMITEE</dc:title>
  <dc:creator>Nicole Jules</dc:creator>
  <cp:lastModifiedBy>Elias Sassoon</cp:lastModifiedBy>
  <cp:revision>127</cp:revision>
  <cp:lastPrinted>2018-07-16T18:23:23Z</cp:lastPrinted>
  <dcterms:created xsi:type="dcterms:W3CDTF">2017-08-28T23:18:55Z</dcterms:created>
  <dcterms:modified xsi:type="dcterms:W3CDTF">2018-07-16T23:07:31Z</dcterms:modified>
</cp:coreProperties>
</file>