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77" r:id="rId2"/>
    <p:sldId id="1350" r:id="rId3"/>
    <p:sldId id="1395" r:id="rId4"/>
    <p:sldId id="1338" r:id="rId5"/>
    <p:sldId id="1379" r:id="rId6"/>
    <p:sldId id="1392" r:id="rId7"/>
    <p:sldId id="1393" r:id="rId8"/>
    <p:sldId id="1382" r:id="rId9"/>
    <p:sldId id="1385" r:id="rId10"/>
    <p:sldId id="337" r:id="rId11"/>
    <p:sldId id="338" r:id="rId12"/>
    <p:sldId id="1376" r:id="rId13"/>
    <p:sldId id="1394" r:id="rId14"/>
    <p:sldId id="1396" r:id="rId15"/>
    <p:sldId id="1380" r:id="rId16"/>
    <p:sldId id="1381" r:id="rId17"/>
    <p:sldId id="264" r:id="rId18"/>
    <p:sldId id="13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CC3089"/>
    <a:srgbClr val="46579A"/>
    <a:srgbClr val="037CD2"/>
    <a:srgbClr val="0080D6"/>
    <a:srgbClr val="513BF7"/>
    <a:srgbClr val="F1950D"/>
    <a:srgbClr val="3F3F3F"/>
    <a:srgbClr val="EFA620"/>
    <a:srgbClr val="F3A1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D2BE6-ECF4-472C-947B-93B2D51EF9BD}" v="5" dt="2023-07-26T18:34:15.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1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E96F5-43FE-40F2-BA4E-65648CF18B02}" type="datetimeFigureOut">
              <a:rPr lang="en-US" smtClean="0"/>
              <a:t>2/20/2024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678C0-99AA-4712-BA64-E761E146C1F7}" type="slidenum">
              <a:rPr lang="en-US" smtClean="0"/>
              <a:t>‹#›</a:t>
            </a:fld>
            <a:endParaRPr lang="en-US" dirty="0"/>
          </a:p>
        </p:txBody>
      </p:sp>
    </p:spTree>
    <p:extLst>
      <p:ext uri="{BB962C8B-B14F-4D97-AF65-F5344CB8AC3E}">
        <p14:creationId xmlns:p14="http://schemas.microsoft.com/office/powerpoint/2010/main" val="1132182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6987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7678C0-99AA-4712-BA64-E761E146C1F7}" type="slidenum">
              <a:rPr lang="en-US" smtClean="0"/>
              <a:t>17</a:t>
            </a:fld>
            <a:endParaRPr lang="en-US" dirty="0"/>
          </a:p>
        </p:txBody>
      </p:sp>
    </p:spTree>
    <p:extLst>
      <p:ext uri="{BB962C8B-B14F-4D97-AF65-F5344CB8AC3E}">
        <p14:creationId xmlns:p14="http://schemas.microsoft.com/office/powerpoint/2010/main" val="348821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186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1860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678C0-99AA-4712-BA64-E761E146C1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0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678C0-99AA-4712-BA64-E761E146C1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30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30CFA-805A-4FD3-B3A0-DAAA5993D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76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651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1944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1100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0CF151-D0C3-4338-996C-548E9FC46EF6}"/>
              </a:ext>
            </a:extLst>
          </p:cNvPr>
          <p:cNvSpPr/>
          <p:nvPr userDrawn="1"/>
        </p:nvSpPr>
        <p:spPr>
          <a:xfrm>
            <a:off x="0" y="1"/>
            <a:ext cx="12192000" cy="6450825"/>
          </a:xfrm>
          <a:prstGeom prst="rect">
            <a:avLst/>
          </a:prstGeom>
          <a:solidFill>
            <a:srgbClr val="46579A"/>
          </a:solidFill>
          <a:ln>
            <a:noFill/>
          </a:ln>
          <a:effectLst>
            <a:outerShdw blurRad="50800" dist="381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7FB4462-BE3F-852D-28D0-E8982CE50BF7}"/>
              </a:ext>
            </a:extLst>
          </p:cNvPr>
          <p:cNvSpPr/>
          <p:nvPr userDrawn="1"/>
        </p:nvSpPr>
        <p:spPr>
          <a:xfrm>
            <a:off x="-8311" y="6518607"/>
            <a:ext cx="9172048" cy="347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A9FFAAD-6070-FA15-B4C2-859DB0543B1D}"/>
              </a:ext>
            </a:extLst>
          </p:cNvPr>
          <p:cNvSpPr txBox="1"/>
          <p:nvPr userDrawn="1"/>
        </p:nvSpPr>
        <p:spPr>
          <a:xfrm>
            <a:off x="4891010" y="6483653"/>
            <a:ext cx="3962400" cy="276999"/>
          </a:xfrm>
          <a:prstGeom prst="rect">
            <a:avLst/>
          </a:prstGeom>
          <a:noFill/>
        </p:spPr>
        <p:txBody>
          <a:bodyPr wrap="square" rtlCol="0">
            <a:spAutoFit/>
          </a:bodyPr>
          <a:lstStyle/>
          <a:p>
            <a:pPr algn="r"/>
            <a:r>
              <a:rPr lang="en-US" sz="1200" b="1" i="1" spc="40" baseline="0" dirty="0">
                <a:solidFill>
                  <a:schemeClr val="tx1"/>
                </a:solidFill>
                <a:latin typeface="Helvetica" pitchFamily="2" charset="0"/>
              </a:rPr>
              <a:t>“Living with dignity and independence”</a:t>
            </a:r>
          </a:p>
        </p:txBody>
      </p:sp>
      <p:sp>
        <p:nvSpPr>
          <p:cNvPr id="9" name="Subtitle 2">
            <a:extLst>
              <a:ext uri="{FF2B5EF4-FFF2-40B4-BE49-F238E27FC236}">
                <a16:creationId xmlns:a16="http://schemas.microsoft.com/office/drawing/2014/main" id="{BC282EB2-CF8E-A94B-D71D-D480AD0E2644}"/>
              </a:ext>
            </a:extLst>
          </p:cNvPr>
          <p:cNvSpPr txBox="1">
            <a:spLocks/>
          </p:cNvSpPr>
          <p:nvPr userDrawn="1"/>
        </p:nvSpPr>
        <p:spPr>
          <a:xfrm>
            <a:off x="9099594" y="6518607"/>
            <a:ext cx="3124667" cy="3780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ln w="0"/>
                <a:solidFill>
                  <a:schemeClr val="tx1"/>
                </a:solidFill>
                <a:effectLst>
                  <a:outerShdw blurRad="38100" dist="25400" dir="5400000" algn="ctr" rotWithShape="0">
                    <a:srgbClr val="6E747A">
                      <a:alpha val="43000"/>
                    </a:srgbClr>
                  </a:outerShdw>
                </a:effectLst>
                <a:latin typeface="Helvetica" panose="020B0604020202020204" pitchFamily="34" charset="0"/>
                <a:cs typeface="Helvetica" panose="020B0604020202020204" pitchFamily="34" charset="0"/>
              </a:rPr>
              <a:t>Aging &amp; Disabilities Department</a:t>
            </a:r>
          </a:p>
        </p:txBody>
      </p:sp>
      <p:pic>
        <p:nvPicPr>
          <p:cNvPr id="11" name="Picture 10" descr="Logo, calendar&#10;&#10;Description automatically generated">
            <a:extLst>
              <a:ext uri="{FF2B5EF4-FFF2-40B4-BE49-F238E27FC236}">
                <a16:creationId xmlns:a16="http://schemas.microsoft.com/office/drawing/2014/main" id="{BC73C842-2A82-EEDE-06D4-5DBA4B431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53410" y="6365775"/>
            <a:ext cx="492369" cy="492369"/>
          </a:xfrm>
          <a:prstGeom prst="rect">
            <a:avLst/>
          </a:prstGeom>
        </p:spPr>
      </p:pic>
      <p:pic>
        <p:nvPicPr>
          <p:cNvPr id="6" name="Picture 5" descr="Text&#10;&#10;Description automatically generated">
            <a:extLst>
              <a:ext uri="{FF2B5EF4-FFF2-40B4-BE49-F238E27FC236}">
                <a16:creationId xmlns:a16="http://schemas.microsoft.com/office/drawing/2014/main" id="{04E1D209-A8FA-143F-F78B-146043D690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0909" y="157018"/>
            <a:ext cx="2760544" cy="838198"/>
          </a:xfrm>
          <a:prstGeom prst="rect">
            <a:avLst/>
          </a:prstGeom>
        </p:spPr>
      </p:pic>
    </p:spTree>
    <p:extLst>
      <p:ext uri="{BB962C8B-B14F-4D97-AF65-F5344CB8AC3E}">
        <p14:creationId xmlns:p14="http://schemas.microsoft.com/office/powerpoint/2010/main" val="89946866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CBD6-BA35-4CCF-A64C-403B6BF00891}"/>
              </a:ext>
            </a:extLst>
          </p:cNvPr>
          <p:cNvSpPr>
            <a:spLocks noGrp="1"/>
          </p:cNvSpPr>
          <p:nvPr>
            <p:ph type="title"/>
          </p:nvPr>
        </p:nvSpPr>
        <p:spPr>
          <a:xfrm>
            <a:off x="839788" y="490654"/>
            <a:ext cx="3932237" cy="1566746"/>
          </a:xfrm>
        </p:spPr>
        <p:txBody>
          <a:bodyPr anchor="b"/>
          <a:lstStyle>
            <a:lvl1pPr>
              <a:defRPr sz="3200">
                <a:solidFill>
                  <a:srgbClr val="46579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6EE105F-1BDC-4A2A-9A78-50984EF609A2}"/>
              </a:ext>
            </a:extLst>
          </p:cNvPr>
          <p:cNvSpPr>
            <a:spLocks noGrp="1"/>
          </p:cNvSpPr>
          <p:nvPr>
            <p:ph idx="1"/>
          </p:nvPr>
        </p:nvSpPr>
        <p:spPr>
          <a:xfrm>
            <a:off x="5183188" y="987425"/>
            <a:ext cx="6172200" cy="4873625"/>
          </a:xfrm>
        </p:spPr>
        <p:txBody>
          <a:bodyPr>
            <a:normAutofit/>
          </a:bodyPr>
          <a:lstStyle>
            <a:lvl1pPr>
              <a:buClr>
                <a:srgbClr val="46579A"/>
              </a:buClr>
              <a:defRPr sz="2400"/>
            </a:lvl1pPr>
            <a:lvl2pPr>
              <a:buClr>
                <a:srgbClr val="46579A"/>
              </a:buClr>
              <a:defRPr sz="2000"/>
            </a:lvl2pPr>
            <a:lvl3pPr>
              <a:buClr>
                <a:srgbClr val="46579A"/>
              </a:buClr>
              <a:defRPr sz="1800"/>
            </a:lvl3pPr>
            <a:lvl4pPr>
              <a:buClr>
                <a:srgbClr val="46579A"/>
              </a:buClr>
              <a:defRPr sz="1600"/>
            </a:lvl4pPr>
            <a:lvl5pPr>
              <a:buClr>
                <a:srgbClr val="46579A"/>
              </a:buCl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20626-974C-4487-8FA4-949C484D6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1" name="Group 10">
            <a:extLst>
              <a:ext uri="{FF2B5EF4-FFF2-40B4-BE49-F238E27FC236}">
                <a16:creationId xmlns:a16="http://schemas.microsoft.com/office/drawing/2014/main" id="{3DF4D5D9-7943-4085-8B0D-015CBDF06F7D}"/>
              </a:ext>
            </a:extLst>
          </p:cNvPr>
          <p:cNvGrpSpPr/>
          <p:nvPr userDrawn="1"/>
        </p:nvGrpSpPr>
        <p:grpSpPr>
          <a:xfrm>
            <a:off x="-1" y="6490901"/>
            <a:ext cx="10078853" cy="367099"/>
            <a:chOff x="-1" y="6490901"/>
            <a:chExt cx="10078853" cy="367099"/>
          </a:xfrm>
        </p:grpSpPr>
        <p:sp>
          <p:nvSpPr>
            <p:cNvPr id="13" name="Rectangle 12">
              <a:extLst>
                <a:ext uri="{FF2B5EF4-FFF2-40B4-BE49-F238E27FC236}">
                  <a16:creationId xmlns:a16="http://schemas.microsoft.com/office/drawing/2014/main" id="{63247181-258C-47C2-A533-A3BF5E67CA31}"/>
                </a:ext>
              </a:extLst>
            </p:cNvPr>
            <p:cNvSpPr/>
            <p:nvPr userDrawn="1"/>
          </p:nvSpPr>
          <p:spPr>
            <a:xfrm rot="10800000">
              <a:off x="-1" y="6490901"/>
              <a:ext cx="9664629" cy="365124"/>
            </a:xfrm>
            <a:prstGeom prst="rect">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A2516D9B-5394-4DE9-B1D0-4A162A059614}"/>
                </a:ext>
              </a:extLst>
            </p:cNvPr>
            <p:cNvSpPr/>
            <p:nvPr userDrawn="1"/>
          </p:nvSpPr>
          <p:spPr>
            <a:xfrm>
              <a:off x="9664629" y="6490901"/>
              <a:ext cx="414223" cy="367099"/>
            </a:xfrm>
            <a:prstGeom prst="rtTriangle">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Slide Number Placeholder 5">
            <a:extLst>
              <a:ext uri="{FF2B5EF4-FFF2-40B4-BE49-F238E27FC236}">
                <a16:creationId xmlns:a16="http://schemas.microsoft.com/office/drawing/2014/main" id="{183676B0-136C-4539-9CCE-0219D70DC5A6}"/>
              </a:ext>
            </a:extLst>
          </p:cNvPr>
          <p:cNvSpPr>
            <a:spLocks noGrp="1"/>
          </p:cNvSpPr>
          <p:nvPr>
            <p:ph type="sldNum" sz="quarter" idx="12"/>
          </p:nvPr>
        </p:nvSpPr>
        <p:spPr>
          <a:xfrm>
            <a:off x="202583" y="6502051"/>
            <a:ext cx="2743200" cy="365125"/>
          </a:xfrm>
        </p:spPr>
        <p:txBody>
          <a:bodyPr/>
          <a:lstStyle>
            <a:lvl1pPr algn="l">
              <a:defRPr>
                <a:solidFill>
                  <a:schemeClr val="bg1"/>
                </a:solidFill>
              </a:defRPr>
            </a:lvl1pPr>
          </a:lstStyle>
          <a:p>
            <a:fld id="{319ED508-A334-4D03-AEFF-E7B6D7C2A7A1}" type="slidenum">
              <a:rPr lang="en-US" smtClean="0"/>
              <a:pPr/>
              <a:t>‹#›</a:t>
            </a:fld>
            <a:endParaRPr lang="en-US" dirty="0"/>
          </a:p>
        </p:txBody>
      </p:sp>
      <p:sp>
        <p:nvSpPr>
          <p:cNvPr id="17" name="TextBox 16">
            <a:extLst>
              <a:ext uri="{FF2B5EF4-FFF2-40B4-BE49-F238E27FC236}">
                <a16:creationId xmlns:a16="http://schemas.microsoft.com/office/drawing/2014/main" id="{2501FE3F-4F89-4214-8684-4F573424E702}"/>
              </a:ext>
            </a:extLst>
          </p:cNvPr>
          <p:cNvSpPr txBox="1"/>
          <p:nvPr userDrawn="1"/>
        </p:nvSpPr>
        <p:spPr>
          <a:xfrm>
            <a:off x="6394174" y="6537403"/>
            <a:ext cx="3337821" cy="276999"/>
          </a:xfrm>
          <a:prstGeom prst="rect">
            <a:avLst/>
          </a:prstGeom>
          <a:noFill/>
        </p:spPr>
        <p:txBody>
          <a:bodyPr wrap="square" rtlCol="0">
            <a:spAutoFit/>
          </a:bodyPr>
          <a:lstStyle/>
          <a:p>
            <a:pPr algn="r"/>
            <a:r>
              <a:rPr lang="en-US" sz="1200" b="1" i="1" spc="40" baseline="0" dirty="0">
                <a:solidFill>
                  <a:srgbClr val="FBFBFF"/>
                </a:solidFill>
                <a:latin typeface="Helvetica" pitchFamily="2" charset="0"/>
              </a:rPr>
              <a:t>“Living with dignity and independence”</a:t>
            </a:r>
          </a:p>
        </p:txBody>
      </p:sp>
      <p:pic>
        <p:nvPicPr>
          <p:cNvPr id="6" name="Picture 5" descr="Text&#10;&#10;Description automatically generated">
            <a:extLst>
              <a:ext uri="{FF2B5EF4-FFF2-40B4-BE49-F238E27FC236}">
                <a16:creationId xmlns:a16="http://schemas.microsoft.com/office/drawing/2014/main" id="{8EBABB14-831B-EE09-965A-ED81C24B17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427" y="6355311"/>
            <a:ext cx="1649069" cy="500715"/>
          </a:xfrm>
          <a:prstGeom prst="rect">
            <a:avLst/>
          </a:prstGeom>
        </p:spPr>
      </p:pic>
    </p:spTree>
    <p:extLst>
      <p:ext uri="{BB962C8B-B14F-4D97-AF65-F5344CB8AC3E}">
        <p14:creationId xmlns:p14="http://schemas.microsoft.com/office/powerpoint/2010/main" val="750082009"/>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0441B-FE2E-4BAE-A3C1-B69F5D510AF7}"/>
              </a:ext>
            </a:extLst>
          </p:cNvPr>
          <p:cNvSpPr>
            <a:spLocks noGrp="1"/>
          </p:cNvSpPr>
          <p:nvPr>
            <p:ph type="title"/>
          </p:nvPr>
        </p:nvSpPr>
        <p:spPr>
          <a:xfrm>
            <a:off x="839788" y="457200"/>
            <a:ext cx="3932237" cy="1600200"/>
          </a:xfrm>
        </p:spPr>
        <p:txBody>
          <a:bodyPr anchor="b"/>
          <a:lstStyle>
            <a:lvl1pPr>
              <a:defRPr sz="3200">
                <a:solidFill>
                  <a:srgbClr val="46579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D2FB02EF-52DC-49A3-BCAB-EBC3C221C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C672447-52A1-4147-80D9-F57945302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1" name="Group 10">
            <a:extLst>
              <a:ext uri="{FF2B5EF4-FFF2-40B4-BE49-F238E27FC236}">
                <a16:creationId xmlns:a16="http://schemas.microsoft.com/office/drawing/2014/main" id="{CDFC70C9-3807-49F5-B6F0-6ABCCBDB4A26}"/>
              </a:ext>
            </a:extLst>
          </p:cNvPr>
          <p:cNvGrpSpPr/>
          <p:nvPr userDrawn="1"/>
        </p:nvGrpSpPr>
        <p:grpSpPr>
          <a:xfrm>
            <a:off x="-1" y="6490901"/>
            <a:ext cx="10078853" cy="367099"/>
            <a:chOff x="-1" y="6490901"/>
            <a:chExt cx="10078853" cy="367099"/>
          </a:xfrm>
        </p:grpSpPr>
        <p:sp>
          <p:nvSpPr>
            <p:cNvPr id="13" name="Rectangle 12">
              <a:extLst>
                <a:ext uri="{FF2B5EF4-FFF2-40B4-BE49-F238E27FC236}">
                  <a16:creationId xmlns:a16="http://schemas.microsoft.com/office/drawing/2014/main" id="{536316A0-8217-4977-9E06-F54551387FAD}"/>
                </a:ext>
              </a:extLst>
            </p:cNvPr>
            <p:cNvSpPr/>
            <p:nvPr userDrawn="1"/>
          </p:nvSpPr>
          <p:spPr>
            <a:xfrm rot="10800000">
              <a:off x="-1" y="6490901"/>
              <a:ext cx="9664629" cy="365124"/>
            </a:xfrm>
            <a:prstGeom prst="rect">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F73648A8-706E-43AA-8520-C4F59CA5A92C}"/>
                </a:ext>
              </a:extLst>
            </p:cNvPr>
            <p:cNvSpPr/>
            <p:nvPr userDrawn="1"/>
          </p:nvSpPr>
          <p:spPr>
            <a:xfrm>
              <a:off x="9664629" y="6490901"/>
              <a:ext cx="414223" cy="367099"/>
            </a:xfrm>
            <a:prstGeom prst="rtTriangle">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Slide Number Placeholder 5">
            <a:extLst>
              <a:ext uri="{FF2B5EF4-FFF2-40B4-BE49-F238E27FC236}">
                <a16:creationId xmlns:a16="http://schemas.microsoft.com/office/drawing/2014/main" id="{F12CD977-9A48-499F-ADF4-0DD98F77183A}"/>
              </a:ext>
            </a:extLst>
          </p:cNvPr>
          <p:cNvSpPr>
            <a:spLocks noGrp="1"/>
          </p:cNvSpPr>
          <p:nvPr>
            <p:ph type="sldNum" sz="quarter" idx="12"/>
          </p:nvPr>
        </p:nvSpPr>
        <p:spPr>
          <a:xfrm>
            <a:off x="202583" y="6502051"/>
            <a:ext cx="2743200" cy="365125"/>
          </a:xfrm>
        </p:spPr>
        <p:txBody>
          <a:bodyPr/>
          <a:lstStyle>
            <a:lvl1pPr algn="l">
              <a:defRPr>
                <a:solidFill>
                  <a:schemeClr val="bg1"/>
                </a:solidFill>
              </a:defRPr>
            </a:lvl1pPr>
          </a:lstStyle>
          <a:p>
            <a:fld id="{319ED508-A334-4D03-AEFF-E7B6D7C2A7A1}" type="slidenum">
              <a:rPr lang="en-US" smtClean="0"/>
              <a:pPr/>
              <a:t>‹#›</a:t>
            </a:fld>
            <a:endParaRPr lang="en-US" dirty="0"/>
          </a:p>
        </p:txBody>
      </p:sp>
      <p:sp>
        <p:nvSpPr>
          <p:cNvPr id="17" name="TextBox 16">
            <a:extLst>
              <a:ext uri="{FF2B5EF4-FFF2-40B4-BE49-F238E27FC236}">
                <a16:creationId xmlns:a16="http://schemas.microsoft.com/office/drawing/2014/main" id="{59029A06-9841-4D7B-A6BB-CF5259425571}"/>
              </a:ext>
            </a:extLst>
          </p:cNvPr>
          <p:cNvSpPr txBox="1"/>
          <p:nvPr userDrawn="1"/>
        </p:nvSpPr>
        <p:spPr>
          <a:xfrm>
            <a:off x="6394174" y="6537403"/>
            <a:ext cx="3337821" cy="276999"/>
          </a:xfrm>
          <a:prstGeom prst="rect">
            <a:avLst/>
          </a:prstGeom>
          <a:noFill/>
        </p:spPr>
        <p:txBody>
          <a:bodyPr wrap="square" rtlCol="0">
            <a:spAutoFit/>
          </a:bodyPr>
          <a:lstStyle/>
          <a:p>
            <a:pPr algn="r"/>
            <a:r>
              <a:rPr lang="en-US" sz="1200" b="1" i="1" spc="40" baseline="0" dirty="0">
                <a:solidFill>
                  <a:srgbClr val="FBFBFF"/>
                </a:solidFill>
                <a:latin typeface="Helvetica" pitchFamily="2" charset="0"/>
              </a:rPr>
              <a:t>“Living with dignity and independence”</a:t>
            </a:r>
          </a:p>
        </p:txBody>
      </p:sp>
      <p:pic>
        <p:nvPicPr>
          <p:cNvPr id="6" name="Picture 5" descr="Text&#10;&#10;Description automatically generated">
            <a:extLst>
              <a:ext uri="{FF2B5EF4-FFF2-40B4-BE49-F238E27FC236}">
                <a16:creationId xmlns:a16="http://schemas.microsoft.com/office/drawing/2014/main" id="{B98662F7-6A19-C04C-33B8-3C26D4C479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427" y="6355311"/>
            <a:ext cx="1649069" cy="500715"/>
          </a:xfrm>
          <a:prstGeom prst="rect">
            <a:avLst/>
          </a:prstGeom>
        </p:spPr>
      </p:pic>
    </p:spTree>
    <p:extLst>
      <p:ext uri="{BB962C8B-B14F-4D97-AF65-F5344CB8AC3E}">
        <p14:creationId xmlns:p14="http://schemas.microsoft.com/office/powerpoint/2010/main" val="3533944502"/>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01E8F23-058C-4BEA-95C1-81AA326A3F78}"/>
              </a:ext>
            </a:extLst>
          </p:cNvPr>
          <p:cNvSpPr>
            <a:spLocks noGrp="1"/>
          </p:cNvSpPr>
          <p:nvPr>
            <p:ph type="body" orient="vert" idx="1"/>
          </p:nvPr>
        </p:nvSpPr>
        <p:spPr/>
        <p:txBody>
          <a:bodyPr vert="eaVert">
            <a:normAutofit/>
          </a:bodyPr>
          <a:lstStyle>
            <a:lvl1pPr>
              <a:buClr>
                <a:srgbClr val="46579A"/>
              </a:buClr>
              <a:defRPr sz="2400"/>
            </a:lvl1pPr>
            <a:lvl2pPr>
              <a:buClr>
                <a:srgbClr val="46579A"/>
              </a:buClr>
              <a:defRPr sz="2000"/>
            </a:lvl2pPr>
            <a:lvl3pPr>
              <a:buClr>
                <a:srgbClr val="46579A"/>
              </a:buClr>
              <a:defRPr sz="1800"/>
            </a:lvl3pPr>
            <a:lvl4pPr>
              <a:buClr>
                <a:srgbClr val="46579A"/>
              </a:buClr>
              <a:defRPr sz="1600"/>
            </a:lvl4pPr>
            <a:lvl5pPr>
              <a:buClr>
                <a:srgbClr val="46579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0D7A5232-2A21-4E36-9084-E9E55CB55EA4}"/>
              </a:ext>
            </a:extLst>
          </p:cNvPr>
          <p:cNvSpPr>
            <a:spLocks noGrp="1"/>
          </p:cNvSpPr>
          <p:nvPr>
            <p:ph type="title"/>
          </p:nvPr>
        </p:nvSpPr>
        <p:spPr>
          <a:xfrm>
            <a:off x="838200" y="390758"/>
            <a:ext cx="10515600" cy="879548"/>
          </a:xfrm>
        </p:spPr>
        <p:txBody>
          <a:bodyPr vert="horz" lIns="91440" tIns="45720" rIns="91440" bIns="45720" rtlCol="0" anchor="ctr">
            <a:normAutofit/>
          </a:bodyPr>
          <a:lstStyle>
            <a:lvl1pPr>
              <a:defRPr lang="en-US" sz="3200" dirty="0"/>
            </a:lvl1pPr>
          </a:lstStyle>
          <a:p>
            <a:pPr lvl="0"/>
            <a:r>
              <a:rPr lang="en-US"/>
              <a:t>Click to edit Master title style</a:t>
            </a:r>
          </a:p>
        </p:txBody>
      </p:sp>
      <p:grpSp>
        <p:nvGrpSpPr>
          <p:cNvPr id="14" name="Group 13">
            <a:extLst>
              <a:ext uri="{FF2B5EF4-FFF2-40B4-BE49-F238E27FC236}">
                <a16:creationId xmlns:a16="http://schemas.microsoft.com/office/drawing/2014/main" id="{A3DF79DF-B1A3-47A4-9D35-3B4ACA0EDE3A}"/>
              </a:ext>
            </a:extLst>
          </p:cNvPr>
          <p:cNvGrpSpPr/>
          <p:nvPr userDrawn="1"/>
        </p:nvGrpSpPr>
        <p:grpSpPr>
          <a:xfrm>
            <a:off x="-1" y="6490901"/>
            <a:ext cx="10078853" cy="367099"/>
            <a:chOff x="-1" y="6490901"/>
            <a:chExt cx="10078853" cy="367099"/>
          </a:xfrm>
        </p:grpSpPr>
        <p:sp>
          <p:nvSpPr>
            <p:cNvPr id="15" name="Rectangle 14">
              <a:extLst>
                <a:ext uri="{FF2B5EF4-FFF2-40B4-BE49-F238E27FC236}">
                  <a16:creationId xmlns:a16="http://schemas.microsoft.com/office/drawing/2014/main" id="{D409C8B8-0405-48B3-B83C-C3C12DBF9BEC}"/>
                </a:ext>
              </a:extLst>
            </p:cNvPr>
            <p:cNvSpPr/>
            <p:nvPr userDrawn="1"/>
          </p:nvSpPr>
          <p:spPr>
            <a:xfrm rot="10800000">
              <a:off x="-1" y="6490901"/>
              <a:ext cx="9664629" cy="365124"/>
            </a:xfrm>
            <a:prstGeom prst="rect">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a:extLst>
                <a:ext uri="{FF2B5EF4-FFF2-40B4-BE49-F238E27FC236}">
                  <a16:creationId xmlns:a16="http://schemas.microsoft.com/office/drawing/2014/main" id="{6DC250A4-333A-402D-B014-4D4344BA3D38}"/>
                </a:ext>
              </a:extLst>
            </p:cNvPr>
            <p:cNvSpPr/>
            <p:nvPr userDrawn="1"/>
          </p:nvSpPr>
          <p:spPr>
            <a:xfrm>
              <a:off x="9664629" y="6490901"/>
              <a:ext cx="414223" cy="367099"/>
            </a:xfrm>
            <a:prstGeom prst="rtTriangle">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Slide Number Placeholder 5">
            <a:extLst>
              <a:ext uri="{FF2B5EF4-FFF2-40B4-BE49-F238E27FC236}">
                <a16:creationId xmlns:a16="http://schemas.microsoft.com/office/drawing/2014/main" id="{3F25E76F-6CB4-44C1-A799-988241F567C1}"/>
              </a:ext>
            </a:extLst>
          </p:cNvPr>
          <p:cNvSpPr>
            <a:spLocks noGrp="1"/>
          </p:cNvSpPr>
          <p:nvPr>
            <p:ph type="sldNum" sz="quarter" idx="12"/>
          </p:nvPr>
        </p:nvSpPr>
        <p:spPr>
          <a:xfrm>
            <a:off x="202583" y="6502051"/>
            <a:ext cx="2743200" cy="365125"/>
          </a:xfrm>
        </p:spPr>
        <p:txBody>
          <a:bodyPr/>
          <a:lstStyle>
            <a:lvl1pPr algn="l">
              <a:defRPr>
                <a:solidFill>
                  <a:schemeClr val="bg1"/>
                </a:solidFill>
              </a:defRPr>
            </a:lvl1pPr>
          </a:lstStyle>
          <a:p>
            <a:fld id="{319ED508-A334-4D03-AEFF-E7B6D7C2A7A1}" type="slidenum">
              <a:rPr lang="en-US" smtClean="0"/>
              <a:pPr/>
              <a:t>‹#›</a:t>
            </a:fld>
            <a:endParaRPr lang="en-US" dirty="0"/>
          </a:p>
        </p:txBody>
      </p:sp>
      <p:sp>
        <p:nvSpPr>
          <p:cNvPr id="19" name="TextBox 18">
            <a:extLst>
              <a:ext uri="{FF2B5EF4-FFF2-40B4-BE49-F238E27FC236}">
                <a16:creationId xmlns:a16="http://schemas.microsoft.com/office/drawing/2014/main" id="{BBC9011A-FC70-4A13-85F6-A782232972E1}"/>
              </a:ext>
            </a:extLst>
          </p:cNvPr>
          <p:cNvSpPr txBox="1"/>
          <p:nvPr userDrawn="1"/>
        </p:nvSpPr>
        <p:spPr>
          <a:xfrm>
            <a:off x="6387548" y="6537403"/>
            <a:ext cx="3344447" cy="276999"/>
          </a:xfrm>
          <a:prstGeom prst="rect">
            <a:avLst/>
          </a:prstGeom>
          <a:noFill/>
        </p:spPr>
        <p:txBody>
          <a:bodyPr wrap="square" rtlCol="0">
            <a:spAutoFit/>
          </a:bodyPr>
          <a:lstStyle/>
          <a:p>
            <a:pPr algn="r"/>
            <a:r>
              <a:rPr lang="en-US" sz="1200" b="1" i="1" spc="40" baseline="0" dirty="0">
                <a:solidFill>
                  <a:srgbClr val="FBFBFF"/>
                </a:solidFill>
                <a:latin typeface="Helvetica" pitchFamily="2" charset="0"/>
              </a:rPr>
              <a:t>“Living with dignity and independence”</a:t>
            </a:r>
          </a:p>
        </p:txBody>
      </p:sp>
      <p:pic>
        <p:nvPicPr>
          <p:cNvPr id="4" name="Picture 3" descr="Text&#10;&#10;Description automatically generated">
            <a:extLst>
              <a:ext uri="{FF2B5EF4-FFF2-40B4-BE49-F238E27FC236}">
                <a16:creationId xmlns:a16="http://schemas.microsoft.com/office/drawing/2014/main" id="{5956B8D2-9264-F990-A357-DE37FB4D3E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427" y="6355311"/>
            <a:ext cx="1649069" cy="500715"/>
          </a:xfrm>
          <a:prstGeom prst="rect">
            <a:avLst/>
          </a:prstGeom>
        </p:spPr>
      </p:pic>
    </p:spTree>
    <p:extLst>
      <p:ext uri="{BB962C8B-B14F-4D97-AF65-F5344CB8AC3E}">
        <p14:creationId xmlns:p14="http://schemas.microsoft.com/office/powerpoint/2010/main" val="2191039236"/>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DF7CB-F98F-482F-A94C-14C5222E35C8}"/>
              </a:ext>
            </a:extLst>
          </p:cNvPr>
          <p:cNvSpPr>
            <a:spLocks noGrp="1"/>
          </p:cNvSpPr>
          <p:nvPr>
            <p:ph type="title" orient="vert"/>
          </p:nvPr>
        </p:nvSpPr>
        <p:spPr>
          <a:xfrm>
            <a:off x="8724900" y="365125"/>
            <a:ext cx="2628900" cy="4987460"/>
          </a:xfrm>
        </p:spPr>
        <p:txBody>
          <a:bodyPr vert="eaVert">
            <a:normAutofit/>
          </a:bodyPr>
          <a:lstStyle>
            <a:lvl1pPr>
              <a:defRPr sz="3200">
                <a:solidFill>
                  <a:srgbClr val="46579A"/>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C7AE770F-112F-4A2F-9BEE-1CEC49FB34FA}"/>
              </a:ext>
            </a:extLst>
          </p:cNvPr>
          <p:cNvSpPr>
            <a:spLocks noGrp="1"/>
          </p:cNvSpPr>
          <p:nvPr>
            <p:ph type="body" orient="vert" idx="1"/>
          </p:nvPr>
        </p:nvSpPr>
        <p:spPr>
          <a:xfrm>
            <a:off x="838200" y="365125"/>
            <a:ext cx="7734300" cy="5811838"/>
          </a:xfrm>
        </p:spPr>
        <p:txBody>
          <a:bodyPr vert="eaVert">
            <a:normAutofit/>
          </a:bodyPr>
          <a:lstStyle>
            <a:lvl1pPr>
              <a:buClr>
                <a:srgbClr val="46579A"/>
              </a:buClr>
              <a:defRPr sz="2400"/>
            </a:lvl1pPr>
            <a:lvl2pPr>
              <a:buClr>
                <a:srgbClr val="46579A"/>
              </a:buClr>
              <a:defRPr sz="2000"/>
            </a:lvl2pPr>
            <a:lvl3pPr>
              <a:buClr>
                <a:srgbClr val="46579A"/>
              </a:buClr>
              <a:defRPr sz="1800"/>
            </a:lvl3pPr>
            <a:lvl4pPr>
              <a:buClr>
                <a:srgbClr val="46579A"/>
              </a:buClr>
              <a:defRPr sz="1600"/>
            </a:lvl4pPr>
            <a:lvl5pPr>
              <a:buClr>
                <a:srgbClr val="46579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EB75D9F-6FEE-4E42-BB53-9947C845FC35}"/>
              </a:ext>
            </a:extLst>
          </p:cNvPr>
          <p:cNvGrpSpPr/>
          <p:nvPr userDrawn="1"/>
        </p:nvGrpSpPr>
        <p:grpSpPr>
          <a:xfrm>
            <a:off x="-1" y="6490901"/>
            <a:ext cx="10078853" cy="367099"/>
            <a:chOff x="-1" y="6490901"/>
            <a:chExt cx="10078853" cy="367099"/>
          </a:xfrm>
        </p:grpSpPr>
        <p:sp>
          <p:nvSpPr>
            <p:cNvPr id="12" name="Rectangle 11">
              <a:extLst>
                <a:ext uri="{FF2B5EF4-FFF2-40B4-BE49-F238E27FC236}">
                  <a16:creationId xmlns:a16="http://schemas.microsoft.com/office/drawing/2014/main" id="{6EFBA143-9A3E-4B0A-877F-3868CD223C29}"/>
                </a:ext>
              </a:extLst>
            </p:cNvPr>
            <p:cNvSpPr/>
            <p:nvPr userDrawn="1"/>
          </p:nvSpPr>
          <p:spPr>
            <a:xfrm rot="10800000">
              <a:off x="-1" y="6490901"/>
              <a:ext cx="9664629" cy="365124"/>
            </a:xfrm>
            <a:prstGeom prst="rect">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81BDA3B8-F423-4CAD-B407-6ED53F34DD70}"/>
                </a:ext>
              </a:extLst>
            </p:cNvPr>
            <p:cNvSpPr/>
            <p:nvPr userDrawn="1"/>
          </p:nvSpPr>
          <p:spPr>
            <a:xfrm>
              <a:off x="9664629" y="6490901"/>
              <a:ext cx="414223" cy="367099"/>
            </a:xfrm>
            <a:prstGeom prst="rtTriangle">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lide Number Placeholder 5">
            <a:extLst>
              <a:ext uri="{FF2B5EF4-FFF2-40B4-BE49-F238E27FC236}">
                <a16:creationId xmlns:a16="http://schemas.microsoft.com/office/drawing/2014/main" id="{ECE6F329-913A-4E9D-A5B7-6CE917323F3A}"/>
              </a:ext>
            </a:extLst>
          </p:cNvPr>
          <p:cNvSpPr>
            <a:spLocks noGrp="1"/>
          </p:cNvSpPr>
          <p:nvPr>
            <p:ph type="sldNum" sz="quarter" idx="12"/>
          </p:nvPr>
        </p:nvSpPr>
        <p:spPr>
          <a:xfrm>
            <a:off x="202583" y="6502051"/>
            <a:ext cx="2743200" cy="365125"/>
          </a:xfrm>
        </p:spPr>
        <p:txBody>
          <a:bodyPr/>
          <a:lstStyle>
            <a:lvl1pPr algn="l">
              <a:defRPr>
                <a:solidFill>
                  <a:schemeClr val="bg1"/>
                </a:solidFill>
              </a:defRPr>
            </a:lvl1pPr>
          </a:lstStyle>
          <a:p>
            <a:fld id="{319ED508-A334-4D03-AEFF-E7B6D7C2A7A1}" type="slidenum">
              <a:rPr lang="en-US" smtClean="0"/>
              <a:pPr/>
              <a:t>‹#›</a:t>
            </a:fld>
            <a:endParaRPr lang="en-US" dirty="0"/>
          </a:p>
        </p:txBody>
      </p:sp>
      <p:sp>
        <p:nvSpPr>
          <p:cNvPr id="16" name="TextBox 15">
            <a:extLst>
              <a:ext uri="{FF2B5EF4-FFF2-40B4-BE49-F238E27FC236}">
                <a16:creationId xmlns:a16="http://schemas.microsoft.com/office/drawing/2014/main" id="{FAFD2724-F49C-43AF-A8A3-51050676B25A}"/>
              </a:ext>
            </a:extLst>
          </p:cNvPr>
          <p:cNvSpPr txBox="1"/>
          <p:nvPr userDrawn="1"/>
        </p:nvSpPr>
        <p:spPr>
          <a:xfrm>
            <a:off x="6387548" y="6537403"/>
            <a:ext cx="3344447" cy="276999"/>
          </a:xfrm>
          <a:prstGeom prst="rect">
            <a:avLst/>
          </a:prstGeom>
          <a:noFill/>
        </p:spPr>
        <p:txBody>
          <a:bodyPr wrap="square" rtlCol="0">
            <a:spAutoFit/>
          </a:bodyPr>
          <a:lstStyle/>
          <a:p>
            <a:pPr algn="r"/>
            <a:r>
              <a:rPr lang="en-US" sz="1200" b="1" i="1" spc="40" baseline="0" dirty="0">
                <a:solidFill>
                  <a:srgbClr val="FBFBFF"/>
                </a:solidFill>
                <a:latin typeface="Helvetica" pitchFamily="2" charset="0"/>
              </a:rPr>
              <a:t>“Living with dignity and independence”</a:t>
            </a:r>
          </a:p>
        </p:txBody>
      </p:sp>
      <p:pic>
        <p:nvPicPr>
          <p:cNvPr id="5" name="Picture 4" descr="Text&#10;&#10;Description automatically generated">
            <a:extLst>
              <a:ext uri="{FF2B5EF4-FFF2-40B4-BE49-F238E27FC236}">
                <a16:creationId xmlns:a16="http://schemas.microsoft.com/office/drawing/2014/main" id="{33581D24-F4E7-84C5-79A2-3F23B4024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427" y="6355311"/>
            <a:ext cx="1649069" cy="500715"/>
          </a:xfrm>
          <a:prstGeom prst="rect">
            <a:avLst/>
          </a:prstGeom>
        </p:spPr>
      </p:pic>
    </p:spTree>
    <p:extLst>
      <p:ext uri="{BB962C8B-B14F-4D97-AF65-F5344CB8AC3E}">
        <p14:creationId xmlns:p14="http://schemas.microsoft.com/office/powerpoint/2010/main" val="4136282388"/>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8 Team Memb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2FA2A-46BA-2A19-C3CE-EC6985867B92}"/>
              </a:ext>
            </a:extLst>
          </p:cNvPr>
          <p:cNvSpPr>
            <a:spLocks noGrp="1"/>
          </p:cNvSpPr>
          <p:nvPr>
            <p:ph type="title"/>
          </p:nvPr>
        </p:nvSpPr>
        <p:spPr>
          <a:xfrm>
            <a:off x="509574" y="2367293"/>
            <a:ext cx="3909993" cy="3629708"/>
          </a:xfrm>
        </p:spPr>
        <p:txBody>
          <a:bodyPr anchor="t">
            <a:noAutofit/>
          </a:bodyPr>
          <a:lstStyle/>
          <a:p>
            <a:r>
              <a:rPr lang="en-US"/>
              <a:t>Click to edit Master title style</a:t>
            </a:r>
            <a:endParaRPr lang="en-US" dirty="0"/>
          </a:p>
        </p:txBody>
      </p:sp>
      <p:sp>
        <p:nvSpPr>
          <p:cNvPr id="38" name="Content placeholder 47">
            <a:extLst>
              <a:ext uri="{FF2B5EF4-FFF2-40B4-BE49-F238E27FC236}">
                <a16:creationId xmlns:a16="http://schemas.microsoft.com/office/drawing/2014/main" id="{BF9EDF7D-3BB1-43C0-92BB-091CCC520477}"/>
              </a:ext>
            </a:extLst>
          </p:cNvPr>
          <p:cNvSpPr>
            <a:spLocks noGrp="1"/>
          </p:cNvSpPr>
          <p:nvPr>
            <p:ph type="pic" sz="quarter" idx="48"/>
          </p:nvPr>
        </p:nvSpPr>
        <p:spPr>
          <a:xfrm>
            <a:off x="426979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dirty="0"/>
              <a:t>Click icon to add picture</a:t>
            </a:r>
            <a:endParaRPr lang="zh-CN" altLang="en-US"/>
          </a:p>
        </p:txBody>
      </p:sp>
      <p:sp>
        <p:nvSpPr>
          <p:cNvPr id="39" name="文本占位符 47" descr="Click icon to add picture">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5520210" y="522515"/>
            <a:ext cx="2289842" cy="626551"/>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5520211" y="1165881"/>
            <a:ext cx="2289842" cy="506399"/>
          </a:xfrm>
          <a:prstGeom prst="rect">
            <a:avLst/>
          </a:prstGeom>
        </p:spPr>
        <p:txBody>
          <a:bodyPr>
            <a:noAutofit/>
          </a:bodyPr>
          <a:lstStyle>
            <a:lvl1pPr marL="0" indent="0" algn="l">
              <a:lnSpc>
                <a:spcPct val="90000"/>
              </a:lnSpc>
              <a:spcBef>
                <a:spcPts val="0"/>
              </a:spcBef>
              <a:buNone/>
              <a:defRPr sz="1400" b="0"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56" name="Content placeholder 47">
            <a:extLst>
              <a:ext uri="{FF2B5EF4-FFF2-40B4-BE49-F238E27FC236}">
                <a16:creationId xmlns:a16="http://schemas.microsoft.com/office/drawing/2014/main" id="{4F0742C0-A9F2-4886-B17E-6915399483C3}"/>
              </a:ext>
            </a:extLst>
          </p:cNvPr>
          <p:cNvSpPr>
            <a:spLocks noGrp="1"/>
          </p:cNvSpPr>
          <p:nvPr>
            <p:ph type="pic" sz="quarter" idx="72"/>
          </p:nvPr>
        </p:nvSpPr>
        <p:spPr>
          <a:xfrm>
            <a:off x="805991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dirty="0"/>
              <a:t>Click icon to add picture</a:t>
            </a:r>
            <a:endParaRPr lang="zh-CN" altLang="en-US"/>
          </a:p>
        </p:txBody>
      </p:sp>
      <p:sp>
        <p:nvSpPr>
          <p:cNvPr id="41" name="Content placeholder 47" descr="Click icon to add picture">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9309889" y="642667"/>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2" name="Content placeholder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9309891" y="1165881"/>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8" name="Content placeholder 47">
            <a:extLst>
              <a:ext uri="{FF2B5EF4-FFF2-40B4-BE49-F238E27FC236}">
                <a16:creationId xmlns:a16="http://schemas.microsoft.com/office/drawing/2014/main" id="{A962C62E-F92F-445A-9243-8B433747A548}"/>
              </a:ext>
            </a:extLst>
          </p:cNvPr>
          <p:cNvSpPr>
            <a:spLocks noGrp="1"/>
          </p:cNvSpPr>
          <p:nvPr>
            <p:ph type="pic" sz="quarter" idx="69"/>
          </p:nvPr>
        </p:nvSpPr>
        <p:spPr>
          <a:xfrm>
            <a:off x="426979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dirty="0"/>
              <a:t>Click icon to add picture</a:t>
            </a:r>
            <a:endParaRPr lang="zh-CN" altLang="en-US"/>
          </a:p>
        </p:txBody>
      </p:sp>
      <p:sp>
        <p:nvSpPr>
          <p:cNvPr id="43" name="Content placeholder 47" descr="Click icon to add picture">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5520210" y="2105171"/>
            <a:ext cx="2193021" cy="617418"/>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4" name="Content placeholder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5520212" y="2739721"/>
            <a:ext cx="2193021" cy="506399"/>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1" name="Content placeholder 47">
            <a:extLst>
              <a:ext uri="{FF2B5EF4-FFF2-40B4-BE49-F238E27FC236}">
                <a16:creationId xmlns:a16="http://schemas.microsoft.com/office/drawing/2014/main" id="{2EA753B3-D0BB-4484-85D1-E28345D99F4C}"/>
              </a:ext>
            </a:extLst>
          </p:cNvPr>
          <p:cNvSpPr>
            <a:spLocks noGrp="1"/>
          </p:cNvSpPr>
          <p:nvPr>
            <p:ph type="pic" sz="quarter" idx="73"/>
          </p:nvPr>
        </p:nvSpPr>
        <p:spPr>
          <a:xfrm>
            <a:off x="805991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dirty="0"/>
              <a:t>Click icon to add picture</a:t>
            </a:r>
            <a:endParaRPr lang="zh-CN" altLang="en-US" dirty="0"/>
          </a:p>
        </p:txBody>
      </p:sp>
      <p:sp>
        <p:nvSpPr>
          <p:cNvPr id="45" name="Content placeholder 47" descr="Click icon to add picture">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9309890" y="2032203"/>
            <a:ext cx="2098039" cy="701144"/>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6" name="Content placeholder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9309890" y="274640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9" name="Content placeholder 47">
            <a:extLst>
              <a:ext uri="{FF2B5EF4-FFF2-40B4-BE49-F238E27FC236}">
                <a16:creationId xmlns:a16="http://schemas.microsoft.com/office/drawing/2014/main" id="{EAA5B0EA-1F3B-4D8B-9BB9-F9037A393705}"/>
              </a:ext>
            </a:extLst>
          </p:cNvPr>
          <p:cNvSpPr>
            <a:spLocks noGrp="1"/>
          </p:cNvSpPr>
          <p:nvPr>
            <p:ph type="pic" sz="quarter" idx="70"/>
          </p:nvPr>
        </p:nvSpPr>
        <p:spPr>
          <a:xfrm>
            <a:off x="426979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dirty="0"/>
              <a:t>Click icon to add picture</a:t>
            </a:r>
            <a:endParaRPr lang="zh-CN" altLang="en-US" dirty="0"/>
          </a:p>
        </p:txBody>
      </p:sp>
      <p:sp>
        <p:nvSpPr>
          <p:cNvPr id="47" name="Content placeholder 47" descr="Click icon to add picture">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5520210" y="3775516"/>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0" name="Content placeholder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552021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2" name="Content placeholder 47">
            <a:extLst>
              <a:ext uri="{FF2B5EF4-FFF2-40B4-BE49-F238E27FC236}">
                <a16:creationId xmlns:a16="http://schemas.microsoft.com/office/drawing/2014/main" id="{52E587E7-A09A-4FB2-8774-8073E737F106}"/>
              </a:ext>
            </a:extLst>
          </p:cNvPr>
          <p:cNvSpPr>
            <a:spLocks noGrp="1"/>
          </p:cNvSpPr>
          <p:nvPr>
            <p:ph type="pic" sz="quarter" idx="74"/>
          </p:nvPr>
        </p:nvSpPr>
        <p:spPr>
          <a:xfrm>
            <a:off x="805991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dirty="0"/>
              <a:t>Click icon to add picture</a:t>
            </a:r>
            <a:endParaRPr lang="zh-CN" altLang="en-US"/>
          </a:p>
        </p:txBody>
      </p:sp>
      <p:sp>
        <p:nvSpPr>
          <p:cNvPr id="51" name="Content placeholder 47" descr="Click icon to add picture">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9309889" y="3775516"/>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2" name="Content placeholder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930989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5" name="Content placeholder 47">
            <a:extLst>
              <a:ext uri="{FF2B5EF4-FFF2-40B4-BE49-F238E27FC236}">
                <a16:creationId xmlns:a16="http://schemas.microsoft.com/office/drawing/2014/main" id="{D05B9A22-6B21-40BB-BBC1-9586C432A97B}"/>
              </a:ext>
            </a:extLst>
          </p:cNvPr>
          <p:cNvSpPr>
            <a:spLocks noGrp="1"/>
          </p:cNvSpPr>
          <p:nvPr>
            <p:ph type="pic" sz="quarter" idx="71"/>
          </p:nvPr>
        </p:nvSpPr>
        <p:spPr>
          <a:xfrm>
            <a:off x="426979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dirty="0"/>
              <a:t>Click icon to add picture</a:t>
            </a:r>
            <a:endParaRPr lang="zh-CN" altLang="en-US"/>
          </a:p>
        </p:txBody>
      </p:sp>
      <p:sp>
        <p:nvSpPr>
          <p:cNvPr id="53" name="Content placeholder 47" descr="Click icon to add picture">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5520210" y="5369449"/>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8" name="Content placeholder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552021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3" name="Content placeholder 47">
            <a:extLst>
              <a:ext uri="{FF2B5EF4-FFF2-40B4-BE49-F238E27FC236}">
                <a16:creationId xmlns:a16="http://schemas.microsoft.com/office/drawing/2014/main" id="{A74DEBE4-2F74-4EB7-9501-8D37A3151B2A}"/>
              </a:ext>
            </a:extLst>
          </p:cNvPr>
          <p:cNvSpPr>
            <a:spLocks noGrp="1"/>
          </p:cNvSpPr>
          <p:nvPr>
            <p:ph type="pic" sz="quarter" idx="75"/>
          </p:nvPr>
        </p:nvSpPr>
        <p:spPr>
          <a:xfrm>
            <a:off x="805991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dirty="0"/>
              <a:t>Click icon to add picture</a:t>
            </a:r>
            <a:endParaRPr lang="zh-CN" altLang="en-US"/>
          </a:p>
        </p:txBody>
      </p:sp>
      <p:sp>
        <p:nvSpPr>
          <p:cNvPr id="59" name="Content placeholder 47" descr="Click icon to add picture">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9313612" y="5369449"/>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60" name="Content placeholder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930989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 name="Slide Number Placeholder 5">
            <a:extLst>
              <a:ext uri="{FF2B5EF4-FFF2-40B4-BE49-F238E27FC236}">
                <a16:creationId xmlns:a16="http://schemas.microsoft.com/office/drawing/2014/main" id="{062CC095-C330-BF75-42CE-50A46EAD82C5}"/>
              </a:ext>
            </a:extLst>
          </p:cNvPr>
          <p:cNvSpPr>
            <a:spLocks noGrp="1"/>
          </p:cNvSpPr>
          <p:nvPr>
            <p:ph type="sldNum" sz="quarter" idx="77"/>
          </p:nvPr>
        </p:nvSpPr>
        <p:spPr/>
        <p:txBody>
          <a:bodyPr>
            <a:noAutofit/>
          </a:bodyPr>
          <a:lstStyle>
            <a:lvl1pPr>
              <a:defRPr b="0"/>
            </a:lvl1pPr>
          </a:lstStyle>
          <a:p>
            <a:fld id="{47FEACEE-25B4-4A2D-B147-27296E36371D}" type="slidenum">
              <a:rPr lang="en-US" altLang="zh-CN" smtClean="0"/>
              <a:pPr/>
              <a:t>‹#›</a:t>
            </a:fld>
            <a:endParaRPr lang="en-US" altLang="zh-CN" dirty="0"/>
          </a:p>
        </p:txBody>
      </p:sp>
      <p:sp>
        <p:nvSpPr>
          <p:cNvPr id="2" name="Content placeholder 47">
            <a:extLst>
              <a:ext uri="{FF2B5EF4-FFF2-40B4-BE49-F238E27FC236}">
                <a16:creationId xmlns:a16="http://schemas.microsoft.com/office/drawing/2014/main" id="{07CB40CD-C7B9-054D-540F-D36847FEE644}"/>
              </a:ext>
            </a:extLst>
          </p:cNvPr>
          <p:cNvSpPr>
            <a:spLocks noGrp="1"/>
          </p:cNvSpPr>
          <p:nvPr>
            <p:ph type="pic" sz="quarter" idx="78"/>
          </p:nvPr>
        </p:nvSpPr>
        <p:spPr>
          <a:xfrm>
            <a:off x="987232" y="52251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dirty="0"/>
              <a:t>Click icon to add picture</a:t>
            </a:r>
            <a:endParaRPr lang="zh-CN" altLang="en-US" dirty="0"/>
          </a:p>
        </p:txBody>
      </p:sp>
    </p:spTree>
    <p:extLst>
      <p:ext uri="{BB962C8B-B14F-4D97-AF65-F5344CB8AC3E}">
        <p14:creationId xmlns:p14="http://schemas.microsoft.com/office/powerpoint/2010/main" val="6990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0CF151-D0C3-4338-996C-548E9FC46EF6}"/>
              </a:ext>
            </a:extLst>
          </p:cNvPr>
          <p:cNvSpPr/>
          <p:nvPr userDrawn="1"/>
        </p:nvSpPr>
        <p:spPr>
          <a:xfrm>
            <a:off x="0" y="1"/>
            <a:ext cx="12192000" cy="6445120"/>
          </a:xfrm>
          <a:prstGeom prst="rect">
            <a:avLst/>
          </a:prstGeom>
          <a:solidFill>
            <a:srgbClr val="46579A"/>
          </a:solidFill>
          <a:ln>
            <a:noFill/>
          </a:ln>
          <a:effectLst>
            <a:outerShdw blurRad="50800" dist="381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5E7FF1F9-DC29-46FC-9AF5-E26C1A3256A5}"/>
              </a:ext>
            </a:extLst>
          </p:cNvPr>
          <p:cNvCxnSpPr/>
          <p:nvPr userDrawn="1"/>
        </p:nvCxnSpPr>
        <p:spPr>
          <a:xfrm>
            <a:off x="970157" y="3356515"/>
            <a:ext cx="10203366" cy="0"/>
          </a:xfrm>
          <a:prstGeom prst="line">
            <a:avLst/>
          </a:prstGeom>
          <a:ln w="63500" cap="rnd">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7FB4462-BE3F-852D-28D0-E8982CE50BF7}"/>
              </a:ext>
            </a:extLst>
          </p:cNvPr>
          <p:cNvSpPr/>
          <p:nvPr userDrawn="1"/>
        </p:nvSpPr>
        <p:spPr>
          <a:xfrm>
            <a:off x="-8311" y="6488244"/>
            <a:ext cx="9172048" cy="378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586378D-4B71-FCD3-8841-2DA34EB05D0F}"/>
              </a:ext>
            </a:extLst>
          </p:cNvPr>
          <p:cNvSpPr txBox="1"/>
          <p:nvPr userDrawn="1"/>
        </p:nvSpPr>
        <p:spPr>
          <a:xfrm>
            <a:off x="4891010" y="6483653"/>
            <a:ext cx="3962400" cy="276999"/>
          </a:xfrm>
          <a:prstGeom prst="rect">
            <a:avLst/>
          </a:prstGeom>
          <a:noFill/>
        </p:spPr>
        <p:txBody>
          <a:bodyPr wrap="square" rtlCol="0">
            <a:spAutoFit/>
          </a:bodyPr>
          <a:lstStyle/>
          <a:p>
            <a:pPr algn="r"/>
            <a:r>
              <a:rPr lang="en-US" sz="1200" b="1" i="1" spc="40" baseline="0" dirty="0">
                <a:solidFill>
                  <a:schemeClr val="tx1"/>
                </a:solidFill>
                <a:latin typeface="Helvetica" pitchFamily="2" charset="0"/>
              </a:rPr>
              <a:t>“Living with dignity and independence”</a:t>
            </a:r>
          </a:p>
        </p:txBody>
      </p:sp>
      <p:sp>
        <p:nvSpPr>
          <p:cNvPr id="12" name="Subtitle 2">
            <a:extLst>
              <a:ext uri="{FF2B5EF4-FFF2-40B4-BE49-F238E27FC236}">
                <a16:creationId xmlns:a16="http://schemas.microsoft.com/office/drawing/2014/main" id="{21AB4ACC-57C3-C366-0271-7273C421009B}"/>
              </a:ext>
            </a:extLst>
          </p:cNvPr>
          <p:cNvSpPr txBox="1">
            <a:spLocks/>
          </p:cNvSpPr>
          <p:nvPr userDrawn="1"/>
        </p:nvSpPr>
        <p:spPr>
          <a:xfrm>
            <a:off x="9099594" y="6518607"/>
            <a:ext cx="3124667" cy="3780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ln w="0"/>
                <a:solidFill>
                  <a:schemeClr val="tx1"/>
                </a:solidFill>
                <a:effectLst>
                  <a:outerShdw blurRad="38100" dist="25400" dir="5400000" algn="ctr" rotWithShape="0">
                    <a:srgbClr val="6E747A">
                      <a:alpha val="43000"/>
                    </a:srgbClr>
                  </a:outerShdw>
                </a:effectLst>
                <a:latin typeface="Helvetica" panose="020B0604020202020204" pitchFamily="34" charset="0"/>
                <a:cs typeface="Helvetica" panose="020B0604020202020204" pitchFamily="34" charset="0"/>
              </a:rPr>
              <a:t>Aging &amp; Disabilities Department</a:t>
            </a:r>
          </a:p>
        </p:txBody>
      </p:sp>
      <p:pic>
        <p:nvPicPr>
          <p:cNvPr id="13" name="Picture 12" descr="Logo, calendar&#10;&#10;Description automatically generated">
            <a:extLst>
              <a:ext uri="{FF2B5EF4-FFF2-40B4-BE49-F238E27FC236}">
                <a16:creationId xmlns:a16="http://schemas.microsoft.com/office/drawing/2014/main" id="{DD23319D-5703-491E-0F78-E7CF344AE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53410" y="6365775"/>
            <a:ext cx="492369" cy="492369"/>
          </a:xfrm>
          <a:prstGeom prst="rect">
            <a:avLst/>
          </a:prstGeom>
        </p:spPr>
      </p:pic>
    </p:spTree>
    <p:extLst>
      <p:ext uri="{BB962C8B-B14F-4D97-AF65-F5344CB8AC3E}">
        <p14:creationId xmlns:p14="http://schemas.microsoft.com/office/powerpoint/2010/main" val="3892719145"/>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0CF151-D0C3-4338-996C-548E9FC46EF6}"/>
              </a:ext>
            </a:extLst>
          </p:cNvPr>
          <p:cNvSpPr/>
          <p:nvPr userDrawn="1"/>
        </p:nvSpPr>
        <p:spPr>
          <a:xfrm>
            <a:off x="0" y="0"/>
            <a:ext cx="12192000" cy="6445121"/>
          </a:xfrm>
          <a:prstGeom prst="rect">
            <a:avLst/>
          </a:prstGeom>
          <a:solidFill>
            <a:srgbClr val="46579A"/>
          </a:solidFill>
          <a:ln>
            <a:noFill/>
          </a:ln>
          <a:effectLst>
            <a:outerShdw blurRad="50800" dist="381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9470DE-3AAB-4F26-9228-8B43CC810ACB}"/>
              </a:ext>
            </a:extLst>
          </p:cNvPr>
          <p:cNvSpPr>
            <a:spLocks noGrp="1"/>
          </p:cNvSpPr>
          <p:nvPr>
            <p:ph type="ctrTitle"/>
          </p:nvPr>
        </p:nvSpPr>
        <p:spPr>
          <a:xfrm>
            <a:off x="1102274" y="771525"/>
            <a:ext cx="9896475" cy="2387600"/>
          </a:xfrm>
        </p:spPr>
        <p:txBody>
          <a:bodyPr anchor="b"/>
          <a:lstStyle>
            <a:lvl1pPr algn="ctr">
              <a:defRPr sz="6000">
                <a:solidFill>
                  <a:schemeClr val="bg1"/>
                </a:solidFill>
                <a:latin typeface="Helvetica" pitchFamily="2" charset="0"/>
              </a:defRPr>
            </a:lvl1pPr>
          </a:lstStyle>
          <a:p>
            <a:r>
              <a:rPr lang="en-US"/>
              <a:t>Click to edit Master title style</a:t>
            </a:r>
          </a:p>
        </p:txBody>
      </p:sp>
      <p:sp>
        <p:nvSpPr>
          <p:cNvPr id="5" name="TextBox 4">
            <a:extLst>
              <a:ext uri="{FF2B5EF4-FFF2-40B4-BE49-F238E27FC236}">
                <a16:creationId xmlns:a16="http://schemas.microsoft.com/office/drawing/2014/main" id="{F8A6F65B-E5E2-E328-6714-5DFB1BE8430A}"/>
              </a:ext>
            </a:extLst>
          </p:cNvPr>
          <p:cNvSpPr txBox="1"/>
          <p:nvPr userDrawn="1"/>
        </p:nvSpPr>
        <p:spPr>
          <a:xfrm>
            <a:off x="4891010" y="6483653"/>
            <a:ext cx="3962400" cy="276999"/>
          </a:xfrm>
          <a:prstGeom prst="rect">
            <a:avLst/>
          </a:prstGeom>
          <a:noFill/>
        </p:spPr>
        <p:txBody>
          <a:bodyPr wrap="square" rtlCol="0">
            <a:spAutoFit/>
          </a:bodyPr>
          <a:lstStyle/>
          <a:p>
            <a:pPr algn="r"/>
            <a:r>
              <a:rPr lang="en-US" sz="1200" b="1" i="1" spc="40" baseline="0" dirty="0">
                <a:solidFill>
                  <a:schemeClr val="tx1"/>
                </a:solidFill>
                <a:latin typeface="Helvetica" pitchFamily="2" charset="0"/>
              </a:rPr>
              <a:t>“Living with dignity and independence”</a:t>
            </a:r>
          </a:p>
        </p:txBody>
      </p:sp>
      <p:sp>
        <p:nvSpPr>
          <p:cNvPr id="8" name="Subtitle 2">
            <a:extLst>
              <a:ext uri="{FF2B5EF4-FFF2-40B4-BE49-F238E27FC236}">
                <a16:creationId xmlns:a16="http://schemas.microsoft.com/office/drawing/2014/main" id="{957D5C05-276E-95B8-7E0F-A97079764088}"/>
              </a:ext>
            </a:extLst>
          </p:cNvPr>
          <p:cNvSpPr txBox="1">
            <a:spLocks/>
          </p:cNvSpPr>
          <p:nvPr userDrawn="1"/>
        </p:nvSpPr>
        <p:spPr>
          <a:xfrm>
            <a:off x="9099594" y="6518607"/>
            <a:ext cx="3124667" cy="3780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ln w="0"/>
                <a:solidFill>
                  <a:schemeClr val="tx1"/>
                </a:solidFill>
                <a:effectLst>
                  <a:outerShdw blurRad="38100" dist="25400" dir="5400000" algn="ctr" rotWithShape="0">
                    <a:srgbClr val="6E747A">
                      <a:alpha val="43000"/>
                    </a:srgbClr>
                  </a:outerShdw>
                </a:effectLst>
                <a:latin typeface="Helvetica" panose="020B0604020202020204" pitchFamily="34" charset="0"/>
                <a:cs typeface="Helvetica" panose="020B0604020202020204" pitchFamily="34" charset="0"/>
              </a:rPr>
              <a:t>Aging &amp; Disabilities Department</a:t>
            </a:r>
          </a:p>
        </p:txBody>
      </p:sp>
      <p:pic>
        <p:nvPicPr>
          <p:cNvPr id="9" name="Picture 8" descr="Logo, calendar&#10;&#10;Description automatically generated">
            <a:extLst>
              <a:ext uri="{FF2B5EF4-FFF2-40B4-BE49-F238E27FC236}">
                <a16:creationId xmlns:a16="http://schemas.microsoft.com/office/drawing/2014/main" id="{277E984D-A967-1F00-155F-1E6B9D310C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53410" y="6365775"/>
            <a:ext cx="492369" cy="492369"/>
          </a:xfrm>
          <a:prstGeom prst="rect">
            <a:avLst/>
          </a:prstGeom>
        </p:spPr>
      </p:pic>
      <p:pic>
        <p:nvPicPr>
          <p:cNvPr id="10" name="Picture 9" descr="Text&#10;&#10;Description automatically generated">
            <a:extLst>
              <a:ext uri="{FF2B5EF4-FFF2-40B4-BE49-F238E27FC236}">
                <a16:creationId xmlns:a16="http://schemas.microsoft.com/office/drawing/2014/main" id="{43D22B7C-0BD7-9084-9656-D1C8C10E7D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0909" y="157018"/>
            <a:ext cx="2760544" cy="838198"/>
          </a:xfrm>
          <a:prstGeom prst="rect">
            <a:avLst/>
          </a:prstGeom>
        </p:spPr>
      </p:pic>
    </p:spTree>
    <p:extLst>
      <p:ext uri="{BB962C8B-B14F-4D97-AF65-F5344CB8AC3E}">
        <p14:creationId xmlns:p14="http://schemas.microsoft.com/office/powerpoint/2010/main" val="2638583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4E1FB5B-4866-60D1-1775-2984819D794A}"/>
              </a:ext>
            </a:extLst>
          </p:cNvPr>
          <p:cNvSpPr/>
          <p:nvPr userDrawn="1"/>
        </p:nvSpPr>
        <p:spPr>
          <a:xfrm>
            <a:off x="-1" y="6418767"/>
            <a:ext cx="9099595" cy="429768"/>
          </a:xfrm>
          <a:prstGeom prst="rect">
            <a:avLst/>
          </a:prstGeom>
          <a:solidFill>
            <a:srgbClr val="4657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0355794-4B02-5520-B5A6-D4C7422A083A}"/>
              </a:ext>
            </a:extLst>
          </p:cNvPr>
          <p:cNvSpPr/>
          <p:nvPr userDrawn="1"/>
        </p:nvSpPr>
        <p:spPr>
          <a:xfrm>
            <a:off x="-1" y="-141250"/>
            <a:ext cx="12192001" cy="1329827"/>
          </a:xfrm>
          <a:prstGeom prst="rect">
            <a:avLst/>
          </a:prstGeom>
          <a:solidFill>
            <a:srgbClr val="4657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52A214-DAAE-488A-8D03-84C54B0E9276}"/>
              </a:ext>
            </a:extLst>
          </p:cNvPr>
          <p:cNvSpPr>
            <a:spLocks noGrp="1"/>
          </p:cNvSpPr>
          <p:nvPr>
            <p:ph type="title"/>
          </p:nvPr>
        </p:nvSpPr>
        <p:spPr>
          <a:xfrm>
            <a:off x="-1" y="181140"/>
            <a:ext cx="12192001" cy="692395"/>
          </a:xfrm>
        </p:spPr>
        <p:txBody>
          <a:bodyPr>
            <a:no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1207778-9D4D-4B91-81D8-8C41478D9807}"/>
              </a:ext>
            </a:extLst>
          </p:cNvPr>
          <p:cNvSpPr>
            <a:spLocks noGrp="1"/>
          </p:cNvSpPr>
          <p:nvPr>
            <p:ph idx="1"/>
          </p:nvPr>
        </p:nvSpPr>
        <p:spPr>
          <a:xfrm>
            <a:off x="344953" y="1221025"/>
            <a:ext cx="11471065" cy="4989391"/>
          </a:xfrm>
        </p:spPr>
        <p:txBody>
          <a:bodyPr>
            <a:normAutofit/>
          </a:bodyPr>
          <a:lstStyle>
            <a:lvl1pPr>
              <a:buClr>
                <a:srgbClr val="46579A"/>
              </a:buClr>
              <a:defRPr sz="2400"/>
            </a:lvl1pPr>
            <a:lvl2pPr>
              <a:buClr>
                <a:srgbClr val="46579A"/>
              </a:buClr>
              <a:defRPr sz="2000"/>
            </a:lvl2pPr>
            <a:lvl3pPr>
              <a:buClr>
                <a:srgbClr val="46579A"/>
              </a:buClr>
              <a:defRPr sz="1800"/>
            </a:lvl3pPr>
            <a:lvl4pPr>
              <a:buClr>
                <a:srgbClr val="46579A"/>
              </a:buClr>
              <a:defRPr sz="1600"/>
            </a:lvl4pPr>
            <a:lvl5pPr>
              <a:buClr>
                <a:srgbClr val="46579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4F25608-8894-4D11-B68A-255E175FD48C}"/>
              </a:ext>
            </a:extLst>
          </p:cNvPr>
          <p:cNvSpPr>
            <a:spLocks noGrp="1"/>
          </p:cNvSpPr>
          <p:nvPr userDrawn="1">
            <p:ph type="sldNum" sz="quarter" idx="12"/>
          </p:nvPr>
        </p:nvSpPr>
        <p:spPr>
          <a:xfrm>
            <a:off x="202583" y="6468799"/>
            <a:ext cx="2743200" cy="365125"/>
          </a:xfrm>
        </p:spPr>
        <p:txBody>
          <a:bodyPr/>
          <a:lstStyle>
            <a:lvl1pPr algn="l">
              <a:defRPr>
                <a:solidFill>
                  <a:schemeClr val="bg1"/>
                </a:solidFill>
              </a:defRPr>
            </a:lvl1pPr>
          </a:lstStyle>
          <a:p>
            <a:fld id="{319ED508-A334-4D03-AEFF-E7B6D7C2A7A1}" type="slidenum">
              <a:rPr lang="en-US" smtClean="0"/>
              <a:pPr/>
              <a:t>‹#›</a:t>
            </a:fld>
            <a:endParaRPr lang="en-US" dirty="0"/>
          </a:p>
        </p:txBody>
      </p:sp>
      <p:pic>
        <p:nvPicPr>
          <p:cNvPr id="10" name="Picture 9" descr="Text">
            <a:extLst>
              <a:ext uri="{FF2B5EF4-FFF2-40B4-BE49-F238E27FC236}">
                <a16:creationId xmlns:a16="http://schemas.microsoft.com/office/drawing/2014/main" id="{30CF8F63-C7D2-C2D9-A812-C0D2BE2EA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583" y="181140"/>
            <a:ext cx="1874982" cy="569310"/>
          </a:xfrm>
          <a:prstGeom prst="rect">
            <a:avLst/>
          </a:prstGeom>
        </p:spPr>
      </p:pic>
      <p:sp>
        <p:nvSpPr>
          <p:cNvPr id="17" name="TextBox 16">
            <a:extLst>
              <a:ext uri="{FF2B5EF4-FFF2-40B4-BE49-F238E27FC236}">
                <a16:creationId xmlns:a16="http://schemas.microsoft.com/office/drawing/2014/main" id="{0FA5EE78-37C3-3383-93B0-6266D42CB705}"/>
              </a:ext>
            </a:extLst>
          </p:cNvPr>
          <p:cNvSpPr txBox="1"/>
          <p:nvPr userDrawn="1"/>
        </p:nvSpPr>
        <p:spPr>
          <a:xfrm>
            <a:off x="4891010" y="6483653"/>
            <a:ext cx="3962400" cy="276999"/>
          </a:xfrm>
          <a:prstGeom prst="rect">
            <a:avLst/>
          </a:prstGeom>
          <a:noFill/>
        </p:spPr>
        <p:txBody>
          <a:bodyPr wrap="square" rtlCol="0">
            <a:spAutoFit/>
          </a:bodyPr>
          <a:lstStyle/>
          <a:p>
            <a:pPr algn="r"/>
            <a:r>
              <a:rPr lang="en-US" sz="1200" b="1" i="1" spc="40" baseline="0" dirty="0">
                <a:solidFill>
                  <a:schemeClr val="bg1"/>
                </a:solidFill>
                <a:latin typeface="Helvetica" pitchFamily="2" charset="0"/>
              </a:rPr>
              <a:t>“Living with dignity and independence”</a:t>
            </a:r>
          </a:p>
        </p:txBody>
      </p:sp>
      <p:sp>
        <p:nvSpPr>
          <p:cNvPr id="18" name="Subtitle 2">
            <a:extLst>
              <a:ext uri="{FF2B5EF4-FFF2-40B4-BE49-F238E27FC236}">
                <a16:creationId xmlns:a16="http://schemas.microsoft.com/office/drawing/2014/main" id="{2226D2C7-53AF-BB5E-EC16-3A5F4649F8EC}"/>
              </a:ext>
            </a:extLst>
          </p:cNvPr>
          <p:cNvSpPr txBox="1">
            <a:spLocks/>
          </p:cNvSpPr>
          <p:nvPr userDrawn="1"/>
        </p:nvSpPr>
        <p:spPr>
          <a:xfrm>
            <a:off x="9099594" y="6518607"/>
            <a:ext cx="3124667" cy="3780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ln w="0"/>
                <a:solidFill>
                  <a:schemeClr val="tx1"/>
                </a:solidFill>
                <a:effectLst>
                  <a:outerShdw blurRad="38100" dist="25400" dir="5400000" algn="ctr" rotWithShape="0">
                    <a:srgbClr val="6E747A">
                      <a:alpha val="43000"/>
                    </a:srgbClr>
                  </a:outerShdw>
                </a:effectLst>
                <a:latin typeface="Helvetica" panose="020B0604020202020204" pitchFamily="34" charset="0"/>
                <a:cs typeface="Helvetica" panose="020B0604020202020204" pitchFamily="34" charset="0"/>
              </a:rPr>
              <a:t>Aging &amp; Disabilities Department</a:t>
            </a:r>
          </a:p>
        </p:txBody>
      </p:sp>
      <p:pic>
        <p:nvPicPr>
          <p:cNvPr id="19" name="Picture 18" descr="Logo, calendar&#10;&#10;Description automatically generated">
            <a:extLst>
              <a:ext uri="{FF2B5EF4-FFF2-40B4-BE49-F238E27FC236}">
                <a16:creationId xmlns:a16="http://schemas.microsoft.com/office/drawing/2014/main" id="{A9608FA0-A610-4ACB-5D3C-C2A36A5000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3410" y="6365775"/>
            <a:ext cx="492369" cy="492369"/>
          </a:xfrm>
          <a:prstGeom prst="rect">
            <a:avLst/>
          </a:prstGeom>
        </p:spPr>
      </p:pic>
    </p:spTree>
    <p:extLst>
      <p:ext uri="{BB962C8B-B14F-4D97-AF65-F5344CB8AC3E}">
        <p14:creationId xmlns:p14="http://schemas.microsoft.com/office/powerpoint/2010/main" val="297887428"/>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355794-4B02-5520-B5A6-D4C7422A083A}"/>
              </a:ext>
            </a:extLst>
          </p:cNvPr>
          <p:cNvSpPr/>
          <p:nvPr userDrawn="1"/>
        </p:nvSpPr>
        <p:spPr>
          <a:xfrm>
            <a:off x="-1" y="-141249"/>
            <a:ext cx="12192001" cy="1646200"/>
          </a:xfrm>
          <a:prstGeom prst="rect">
            <a:avLst/>
          </a:prstGeom>
          <a:solidFill>
            <a:srgbClr val="4657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52A214-DAAE-488A-8D03-84C54B0E9276}"/>
              </a:ext>
            </a:extLst>
          </p:cNvPr>
          <p:cNvSpPr>
            <a:spLocks noGrp="1"/>
          </p:cNvSpPr>
          <p:nvPr>
            <p:ph type="title"/>
          </p:nvPr>
        </p:nvSpPr>
        <p:spPr>
          <a:xfrm>
            <a:off x="344953" y="181140"/>
            <a:ext cx="11471065" cy="692395"/>
          </a:xfrm>
        </p:spPr>
        <p:txBody>
          <a:bodyPr>
            <a:no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1207778-9D4D-4B91-81D8-8C41478D9807}"/>
              </a:ext>
            </a:extLst>
          </p:cNvPr>
          <p:cNvSpPr>
            <a:spLocks noGrp="1"/>
          </p:cNvSpPr>
          <p:nvPr>
            <p:ph idx="1"/>
          </p:nvPr>
        </p:nvSpPr>
        <p:spPr>
          <a:xfrm>
            <a:off x="344953" y="1221025"/>
            <a:ext cx="11471065" cy="4989391"/>
          </a:xfrm>
        </p:spPr>
        <p:txBody>
          <a:bodyPr>
            <a:normAutofit/>
          </a:bodyPr>
          <a:lstStyle>
            <a:lvl1pPr>
              <a:buClr>
                <a:srgbClr val="46579A"/>
              </a:buClr>
              <a:defRPr sz="2400"/>
            </a:lvl1pPr>
            <a:lvl2pPr>
              <a:buClr>
                <a:srgbClr val="46579A"/>
              </a:buClr>
              <a:defRPr sz="2000"/>
            </a:lvl2pPr>
            <a:lvl3pPr>
              <a:buClr>
                <a:srgbClr val="46579A"/>
              </a:buClr>
              <a:defRPr sz="1800"/>
            </a:lvl3pPr>
            <a:lvl4pPr>
              <a:buClr>
                <a:srgbClr val="46579A"/>
              </a:buClr>
              <a:defRPr sz="1600"/>
            </a:lvl4pPr>
            <a:lvl5pPr>
              <a:buClr>
                <a:srgbClr val="46579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EF88632-37EE-42E3-A255-0FDF70CA8C1A}"/>
              </a:ext>
            </a:extLst>
          </p:cNvPr>
          <p:cNvGrpSpPr/>
          <p:nvPr userDrawn="1"/>
        </p:nvGrpSpPr>
        <p:grpSpPr>
          <a:xfrm>
            <a:off x="-1" y="6490901"/>
            <a:ext cx="10078853" cy="367099"/>
            <a:chOff x="-1" y="6490901"/>
            <a:chExt cx="10078853" cy="367099"/>
          </a:xfrm>
          <a:solidFill>
            <a:srgbClr val="46579A"/>
          </a:solidFill>
        </p:grpSpPr>
        <p:sp>
          <p:nvSpPr>
            <p:cNvPr id="11" name="Rectangle 10">
              <a:extLst>
                <a:ext uri="{FF2B5EF4-FFF2-40B4-BE49-F238E27FC236}">
                  <a16:creationId xmlns:a16="http://schemas.microsoft.com/office/drawing/2014/main" id="{E003D397-A1AE-4DA5-AD08-5862A3A51B45}"/>
                </a:ext>
              </a:extLst>
            </p:cNvPr>
            <p:cNvSpPr/>
            <p:nvPr userDrawn="1"/>
          </p:nvSpPr>
          <p:spPr>
            <a:xfrm rot="10800000">
              <a:off x="-1" y="6490901"/>
              <a:ext cx="9664629" cy="3651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7CB21F21-1802-4B60-9B72-E7FC07CC560D}"/>
                </a:ext>
              </a:extLst>
            </p:cNvPr>
            <p:cNvSpPr/>
            <p:nvPr userDrawn="1"/>
          </p:nvSpPr>
          <p:spPr>
            <a:xfrm>
              <a:off x="9664629" y="6490901"/>
              <a:ext cx="414223" cy="3670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lide Number Placeholder 5">
            <a:extLst>
              <a:ext uri="{FF2B5EF4-FFF2-40B4-BE49-F238E27FC236}">
                <a16:creationId xmlns:a16="http://schemas.microsoft.com/office/drawing/2014/main" id="{24F25608-8894-4D11-B68A-255E175FD48C}"/>
              </a:ext>
            </a:extLst>
          </p:cNvPr>
          <p:cNvSpPr>
            <a:spLocks noGrp="1"/>
          </p:cNvSpPr>
          <p:nvPr userDrawn="1">
            <p:ph type="sldNum" sz="quarter" idx="12"/>
          </p:nvPr>
        </p:nvSpPr>
        <p:spPr>
          <a:xfrm>
            <a:off x="202583" y="6477112"/>
            <a:ext cx="2743200" cy="365125"/>
          </a:xfrm>
        </p:spPr>
        <p:txBody>
          <a:bodyPr/>
          <a:lstStyle>
            <a:lvl1pPr algn="l">
              <a:defRPr>
                <a:solidFill>
                  <a:schemeClr val="bg1"/>
                </a:solidFill>
              </a:defRPr>
            </a:lvl1pPr>
          </a:lstStyle>
          <a:p>
            <a:fld id="{319ED508-A334-4D03-AEFF-E7B6D7C2A7A1}" type="slidenum">
              <a:rPr lang="en-US" smtClean="0"/>
              <a:pPr/>
              <a:t>‹#›</a:t>
            </a:fld>
            <a:endParaRPr lang="en-US" dirty="0"/>
          </a:p>
        </p:txBody>
      </p:sp>
      <p:sp>
        <p:nvSpPr>
          <p:cNvPr id="15" name="TextBox 14">
            <a:extLst>
              <a:ext uri="{FF2B5EF4-FFF2-40B4-BE49-F238E27FC236}">
                <a16:creationId xmlns:a16="http://schemas.microsoft.com/office/drawing/2014/main" id="{4C22DF9E-EA50-4BB1-897C-F18F474CF17E}"/>
              </a:ext>
            </a:extLst>
          </p:cNvPr>
          <p:cNvSpPr txBox="1"/>
          <p:nvPr userDrawn="1"/>
        </p:nvSpPr>
        <p:spPr>
          <a:xfrm>
            <a:off x="6367670" y="6537403"/>
            <a:ext cx="3364325" cy="276999"/>
          </a:xfrm>
          <a:prstGeom prst="rect">
            <a:avLst/>
          </a:prstGeom>
          <a:noFill/>
        </p:spPr>
        <p:txBody>
          <a:bodyPr wrap="square" rtlCol="0">
            <a:spAutoFit/>
          </a:bodyPr>
          <a:lstStyle/>
          <a:p>
            <a:pPr algn="r"/>
            <a:r>
              <a:rPr lang="en-US" sz="1200" b="1" i="1" spc="40" baseline="0" dirty="0">
                <a:solidFill>
                  <a:srgbClr val="FBFBFF"/>
                </a:solidFill>
                <a:latin typeface="Helvetica" pitchFamily="2" charset="0"/>
              </a:rPr>
              <a:t>“Living with dignity and independence”</a:t>
            </a:r>
          </a:p>
        </p:txBody>
      </p:sp>
      <p:pic>
        <p:nvPicPr>
          <p:cNvPr id="5" name="Picture 4" descr="Text&#10;&#10;Description automatically generated">
            <a:extLst>
              <a:ext uri="{FF2B5EF4-FFF2-40B4-BE49-F238E27FC236}">
                <a16:creationId xmlns:a16="http://schemas.microsoft.com/office/drawing/2014/main" id="{9F005155-0A85-185B-53F4-6DF3729906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427" y="6355311"/>
            <a:ext cx="1649069" cy="500715"/>
          </a:xfrm>
          <a:prstGeom prst="rect">
            <a:avLst/>
          </a:prstGeom>
        </p:spPr>
      </p:pic>
    </p:spTree>
    <p:extLst>
      <p:ext uri="{BB962C8B-B14F-4D97-AF65-F5344CB8AC3E}">
        <p14:creationId xmlns:p14="http://schemas.microsoft.com/office/powerpoint/2010/main" val="2278560912"/>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05D290-8955-4AA3-AD60-754F7F7BD040}"/>
              </a:ext>
            </a:extLst>
          </p:cNvPr>
          <p:cNvSpPr>
            <a:spLocks noGrp="1"/>
          </p:cNvSpPr>
          <p:nvPr>
            <p:ph sz="half" idx="1"/>
          </p:nvPr>
        </p:nvSpPr>
        <p:spPr>
          <a:xfrm>
            <a:off x="838200" y="1237451"/>
            <a:ext cx="5181600" cy="493951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67D088-072E-4B6E-886A-6AA020BD4DBC}"/>
              </a:ext>
            </a:extLst>
          </p:cNvPr>
          <p:cNvSpPr>
            <a:spLocks noGrp="1"/>
          </p:cNvSpPr>
          <p:nvPr>
            <p:ph sz="half" idx="2"/>
          </p:nvPr>
        </p:nvSpPr>
        <p:spPr>
          <a:xfrm>
            <a:off x="6172200" y="1237451"/>
            <a:ext cx="5181600" cy="493951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DAC8D48-1C97-4C73-AFC4-0D30BA21EE41}"/>
              </a:ext>
            </a:extLst>
          </p:cNvPr>
          <p:cNvSpPr>
            <a:spLocks noGrp="1"/>
          </p:cNvSpPr>
          <p:nvPr>
            <p:ph type="title"/>
          </p:nvPr>
        </p:nvSpPr>
        <p:spPr>
          <a:xfrm>
            <a:off x="762000" y="278987"/>
            <a:ext cx="10515600" cy="750397"/>
          </a:xfrm>
        </p:spPr>
        <p:txBody>
          <a:bodyPr vert="horz" lIns="91440" tIns="45720" rIns="91440" bIns="45720" rtlCol="0" anchor="ctr">
            <a:normAutofit/>
          </a:bodyPr>
          <a:lstStyle>
            <a:lvl1pPr>
              <a:defRPr lang="en-US" sz="3200" dirty="0"/>
            </a:lvl1pPr>
          </a:lstStyle>
          <a:p>
            <a:pPr lvl="0"/>
            <a:r>
              <a:rPr lang="en-US"/>
              <a:t>Click to edit Master title style</a:t>
            </a:r>
          </a:p>
        </p:txBody>
      </p:sp>
      <p:grpSp>
        <p:nvGrpSpPr>
          <p:cNvPr id="20" name="Group 19">
            <a:extLst>
              <a:ext uri="{FF2B5EF4-FFF2-40B4-BE49-F238E27FC236}">
                <a16:creationId xmlns:a16="http://schemas.microsoft.com/office/drawing/2014/main" id="{CE91E8A0-BB92-4AAE-A6FE-9BF1699757A6}"/>
              </a:ext>
            </a:extLst>
          </p:cNvPr>
          <p:cNvGrpSpPr/>
          <p:nvPr userDrawn="1"/>
        </p:nvGrpSpPr>
        <p:grpSpPr>
          <a:xfrm>
            <a:off x="-1" y="6490901"/>
            <a:ext cx="10078853" cy="367099"/>
            <a:chOff x="-1" y="6490901"/>
            <a:chExt cx="10078853" cy="367099"/>
          </a:xfrm>
        </p:grpSpPr>
        <p:sp>
          <p:nvSpPr>
            <p:cNvPr id="21" name="Rectangle 20">
              <a:extLst>
                <a:ext uri="{FF2B5EF4-FFF2-40B4-BE49-F238E27FC236}">
                  <a16:creationId xmlns:a16="http://schemas.microsoft.com/office/drawing/2014/main" id="{2D64D975-00A4-4E16-AAF6-257C7DB48319}"/>
                </a:ext>
              </a:extLst>
            </p:cNvPr>
            <p:cNvSpPr/>
            <p:nvPr userDrawn="1"/>
          </p:nvSpPr>
          <p:spPr>
            <a:xfrm rot="10800000">
              <a:off x="-1" y="6490901"/>
              <a:ext cx="9664629" cy="365124"/>
            </a:xfrm>
            <a:prstGeom prst="rect">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AAC64C42-A0F1-416C-8A63-C5E996C14BF9}"/>
                </a:ext>
              </a:extLst>
            </p:cNvPr>
            <p:cNvSpPr/>
            <p:nvPr userDrawn="1"/>
          </p:nvSpPr>
          <p:spPr>
            <a:xfrm>
              <a:off x="9664629" y="6490901"/>
              <a:ext cx="414223" cy="367099"/>
            </a:xfrm>
            <a:prstGeom prst="rtTriangle">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a:extLst>
              <a:ext uri="{FF2B5EF4-FFF2-40B4-BE49-F238E27FC236}">
                <a16:creationId xmlns:a16="http://schemas.microsoft.com/office/drawing/2014/main" id="{8F7B2692-0BDB-4E01-A785-D2F863246093}"/>
              </a:ext>
            </a:extLst>
          </p:cNvPr>
          <p:cNvSpPr>
            <a:spLocks noGrp="1"/>
          </p:cNvSpPr>
          <p:nvPr>
            <p:ph type="sldNum" sz="quarter" idx="12"/>
          </p:nvPr>
        </p:nvSpPr>
        <p:spPr>
          <a:xfrm>
            <a:off x="202583" y="6502051"/>
            <a:ext cx="2743200" cy="365125"/>
          </a:xfrm>
        </p:spPr>
        <p:txBody>
          <a:bodyPr/>
          <a:lstStyle>
            <a:lvl1pPr algn="l">
              <a:defRPr>
                <a:solidFill>
                  <a:schemeClr val="bg1"/>
                </a:solidFill>
              </a:defRPr>
            </a:lvl1pPr>
          </a:lstStyle>
          <a:p>
            <a:fld id="{319ED508-A334-4D03-AEFF-E7B6D7C2A7A1}" type="slidenum">
              <a:rPr lang="en-US" smtClean="0"/>
              <a:pPr/>
              <a:t>‹#›</a:t>
            </a:fld>
            <a:endParaRPr lang="en-US" dirty="0"/>
          </a:p>
        </p:txBody>
      </p:sp>
      <p:sp>
        <p:nvSpPr>
          <p:cNvPr id="25" name="TextBox 24">
            <a:extLst>
              <a:ext uri="{FF2B5EF4-FFF2-40B4-BE49-F238E27FC236}">
                <a16:creationId xmlns:a16="http://schemas.microsoft.com/office/drawing/2014/main" id="{0D2E7E8D-A076-499A-B87D-E58C5CD2A586}"/>
              </a:ext>
            </a:extLst>
          </p:cNvPr>
          <p:cNvSpPr txBox="1"/>
          <p:nvPr userDrawn="1"/>
        </p:nvSpPr>
        <p:spPr>
          <a:xfrm>
            <a:off x="6301410" y="6537403"/>
            <a:ext cx="343058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1" spc="40" baseline="0" dirty="0">
                <a:solidFill>
                  <a:srgbClr val="FBFBFF"/>
                </a:solidFill>
                <a:latin typeface="Helvetica" pitchFamily="2" charset="0"/>
              </a:rPr>
              <a:t>“Living with dignity and independence”</a:t>
            </a:r>
          </a:p>
          <a:p>
            <a:pPr algn="r"/>
            <a:r>
              <a:rPr lang="en-US" sz="1200" b="1" i="1" spc="40" baseline="0" dirty="0">
                <a:solidFill>
                  <a:srgbClr val="FBFBFF"/>
                </a:solidFill>
                <a:latin typeface="Helvetica" pitchFamily="2" charset="0"/>
              </a:rPr>
              <a:t>.</a:t>
            </a:r>
          </a:p>
        </p:txBody>
      </p:sp>
      <p:pic>
        <p:nvPicPr>
          <p:cNvPr id="5" name="Picture 4" descr="Text&#10;&#10;Description automatically generated">
            <a:extLst>
              <a:ext uri="{FF2B5EF4-FFF2-40B4-BE49-F238E27FC236}">
                <a16:creationId xmlns:a16="http://schemas.microsoft.com/office/drawing/2014/main" id="{CC1C59A3-787C-2DA6-2CB8-EF8E449EA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427" y="6355311"/>
            <a:ext cx="1649069" cy="500715"/>
          </a:xfrm>
          <a:prstGeom prst="rect">
            <a:avLst/>
          </a:prstGeom>
        </p:spPr>
      </p:pic>
    </p:spTree>
    <p:extLst>
      <p:ext uri="{BB962C8B-B14F-4D97-AF65-F5344CB8AC3E}">
        <p14:creationId xmlns:p14="http://schemas.microsoft.com/office/powerpoint/2010/main" val="3580036482"/>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E7092E-BC8C-4D14-8BEC-20B502910C21}"/>
              </a:ext>
            </a:extLst>
          </p:cNvPr>
          <p:cNvSpPr>
            <a:spLocks noGrp="1"/>
          </p:cNvSpPr>
          <p:nvPr>
            <p:ph type="body" idx="1"/>
          </p:nvPr>
        </p:nvSpPr>
        <p:spPr>
          <a:xfrm>
            <a:off x="839788" y="1681163"/>
            <a:ext cx="5157787" cy="823912"/>
          </a:xfrm>
        </p:spPr>
        <p:txBody>
          <a:bodyPr anchor="b"/>
          <a:lstStyle>
            <a:lvl1pPr marL="0" indent="0">
              <a:buNone/>
              <a:defRPr sz="2400" b="1">
                <a:solidFill>
                  <a:srgbClr val="46579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C81A4F-07F3-484E-BEBA-49B02D28CA84}"/>
              </a:ext>
            </a:extLst>
          </p:cNvPr>
          <p:cNvSpPr>
            <a:spLocks noGrp="1"/>
          </p:cNvSpPr>
          <p:nvPr>
            <p:ph sz="half" idx="2"/>
          </p:nvPr>
        </p:nvSpPr>
        <p:spPr>
          <a:xfrm>
            <a:off x="839788" y="2505075"/>
            <a:ext cx="5157787" cy="3684588"/>
          </a:xfrm>
        </p:spPr>
        <p:txBody>
          <a:bodyPr>
            <a:normAutofit/>
          </a:bodyPr>
          <a:lstStyle>
            <a:lvl1pPr>
              <a:buClr>
                <a:srgbClr val="46579A"/>
              </a:buClr>
              <a:defRPr sz="2400"/>
            </a:lvl1pPr>
            <a:lvl2pPr>
              <a:buClr>
                <a:srgbClr val="46579A"/>
              </a:buClr>
              <a:defRPr sz="2000"/>
            </a:lvl2pPr>
            <a:lvl3pPr>
              <a:buClr>
                <a:srgbClr val="46579A"/>
              </a:buClr>
              <a:defRPr sz="1800"/>
            </a:lvl3pPr>
            <a:lvl4pPr>
              <a:buClr>
                <a:srgbClr val="46579A"/>
              </a:buClr>
              <a:defRPr sz="1600"/>
            </a:lvl4pPr>
            <a:lvl5pPr>
              <a:buClr>
                <a:srgbClr val="46579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797D0B-271D-431E-8F9B-97BA43CC2B5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46579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F3D9EF-A857-431A-924F-176FE4059AA9}"/>
              </a:ext>
            </a:extLst>
          </p:cNvPr>
          <p:cNvSpPr>
            <a:spLocks noGrp="1"/>
          </p:cNvSpPr>
          <p:nvPr>
            <p:ph sz="quarter" idx="4"/>
          </p:nvPr>
        </p:nvSpPr>
        <p:spPr>
          <a:xfrm>
            <a:off x="6172200" y="2505075"/>
            <a:ext cx="5183188" cy="3684588"/>
          </a:xfrm>
        </p:spPr>
        <p:txBody>
          <a:bodyPr>
            <a:normAutofit/>
          </a:bodyPr>
          <a:lstStyle>
            <a:lvl1pPr>
              <a:buClr>
                <a:srgbClr val="46579A"/>
              </a:buClr>
              <a:defRPr sz="2400"/>
            </a:lvl1pPr>
            <a:lvl2pPr>
              <a:buClr>
                <a:srgbClr val="46579A"/>
              </a:buClr>
              <a:defRPr sz="2000"/>
            </a:lvl2pPr>
            <a:lvl3pPr>
              <a:buClr>
                <a:srgbClr val="46579A"/>
              </a:buClr>
              <a:defRPr sz="1800"/>
            </a:lvl3pPr>
            <a:lvl4pPr>
              <a:buClr>
                <a:srgbClr val="46579A"/>
              </a:buClr>
              <a:defRPr sz="1600"/>
            </a:lvl4pPr>
            <a:lvl5pPr>
              <a:buClr>
                <a:srgbClr val="46579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C8E563E2-7576-47A2-8B86-F6917E7E11B7}"/>
              </a:ext>
            </a:extLst>
          </p:cNvPr>
          <p:cNvSpPr>
            <a:spLocks noGrp="1"/>
          </p:cNvSpPr>
          <p:nvPr>
            <p:ph type="title"/>
          </p:nvPr>
        </p:nvSpPr>
        <p:spPr>
          <a:xfrm>
            <a:off x="368918" y="331942"/>
            <a:ext cx="11244510" cy="735771"/>
          </a:xfrm>
        </p:spPr>
        <p:txBody>
          <a:bodyPr>
            <a:normAutofit/>
          </a:bodyPr>
          <a:lstStyle>
            <a:lvl1pPr>
              <a:defRPr sz="3200">
                <a:solidFill>
                  <a:srgbClr val="46579A"/>
                </a:solidFill>
              </a:defRPr>
            </a:lvl1pPr>
          </a:lstStyle>
          <a:p>
            <a:r>
              <a:rPr lang="en-US"/>
              <a:t>Click to edit Master title style</a:t>
            </a:r>
          </a:p>
        </p:txBody>
      </p:sp>
      <p:grpSp>
        <p:nvGrpSpPr>
          <p:cNvPr id="16" name="Group 15">
            <a:extLst>
              <a:ext uri="{FF2B5EF4-FFF2-40B4-BE49-F238E27FC236}">
                <a16:creationId xmlns:a16="http://schemas.microsoft.com/office/drawing/2014/main" id="{56CDEC5C-FA09-4896-AC05-EA0EF0D3A202}"/>
              </a:ext>
            </a:extLst>
          </p:cNvPr>
          <p:cNvGrpSpPr/>
          <p:nvPr userDrawn="1"/>
        </p:nvGrpSpPr>
        <p:grpSpPr>
          <a:xfrm>
            <a:off x="-1" y="6490901"/>
            <a:ext cx="10078853" cy="367099"/>
            <a:chOff x="-1" y="6490901"/>
            <a:chExt cx="10078853" cy="367099"/>
          </a:xfrm>
        </p:grpSpPr>
        <p:sp>
          <p:nvSpPr>
            <p:cNvPr id="17" name="Rectangle 16">
              <a:extLst>
                <a:ext uri="{FF2B5EF4-FFF2-40B4-BE49-F238E27FC236}">
                  <a16:creationId xmlns:a16="http://schemas.microsoft.com/office/drawing/2014/main" id="{CB193B99-22C2-4DED-ACEF-5ECC0E976C65}"/>
                </a:ext>
              </a:extLst>
            </p:cNvPr>
            <p:cNvSpPr/>
            <p:nvPr userDrawn="1"/>
          </p:nvSpPr>
          <p:spPr>
            <a:xfrm rot="10800000">
              <a:off x="-1" y="6490901"/>
              <a:ext cx="9664629" cy="365124"/>
            </a:xfrm>
            <a:prstGeom prst="rect">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6A51A9C4-A61D-4F3D-BF3E-A7907C8859C1}"/>
                </a:ext>
              </a:extLst>
            </p:cNvPr>
            <p:cNvSpPr/>
            <p:nvPr userDrawn="1"/>
          </p:nvSpPr>
          <p:spPr>
            <a:xfrm>
              <a:off x="9664629" y="6490901"/>
              <a:ext cx="414223" cy="367099"/>
            </a:xfrm>
            <a:prstGeom prst="rtTriangle">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Slide Number Placeholder 5">
            <a:extLst>
              <a:ext uri="{FF2B5EF4-FFF2-40B4-BE49-F238E27FC236}">
                <a16:creationId xmlns:a16="http://schemas.microsoft.com/office/drawing/2014/main" id="{C3C23E59-8870-4371-B270-E7577E877B7B}"/>
              </a:ext>
            </a:extLst>
          </p:cNvPr>
          <p:cNvSpPr>
            <a:spLocks noGrp="1"/>
          </p:cNvSpPr>
          <p:nvPr>
            <p:ph type="sldNum" sz="quarter" idx="12"/>
          </p:nvPr>
        </p:nvSpPr>
        <p:spPr>
          <a:xfrm>
            <a:off x="202583" y="6502051"/>
            <a:ext cx="2743200" cy="365125"/>
          </a:xfrm>
        </p:spPr>
        <p:txBody>
          <a:bodyPr/>
          <a:lstStyle>
            <a:lvl1pPr algn="l">
              <a:defRPr>
                <a:solidFill>
                  <a:schemeClr val="bg1"/>
                </a:solidFill>
              </a:defRPr>
            </a:lvl1pPr>
          </a:lstStyle>
          <a:p>
            <a:fld id="{319ED508-A334-4D03-AEFF-E7B6D7C2A7A1}" type="slidenum">
              <a:rPr lang="en-US" smtClean="0"/>
              <a:pPr/>
              <a:t>‹#›</a:t>
            </a:fld>
            <a:endParaRPr lang="en-US" dirty="0"/>
          </a:p>
        </p:txBody>
      </p:sp>
      <p:sp>
        <p:nvSpPr>
          <p:cNvPr id="23" name="TextBox 22">
            <a:extLst>
              <a:ext uri="{FF2B5EF4-FFF2-40B4-BE49-F238E27FC236}">
                <a16:creationId xmlns:a16="http://schemas.microsoft.com/office/drawing/2014/main" id="{7A6F301D-D6C6-4B6F-B4C0-68DECE5C9E3C}"/>
              </a:ext>
            </a:extLst>
          </p:cNvPr>
          <p:cNvSpPr txBox="1"/>
          <p:nvPr userDrawn="1"/>
        </p:nvSpPr>
        <p:spPr>
          <a:xfrm>
            <a:off x="6261652" y="6537403"/>
            <a:ext cx="3470343" cy="276999"/>
          </a:xfrm>
          <a:prstGeom prst="rect">
            <a:avLst/>
          </a:prstGeom>
          <a:noFill/>
        </p:spPr>
        <p:txBody>
          <a:bodyPr wrap="square" rtlCol="0">
            <a:spAutoFit/>
          </a:bodyPr>
          <a:lstStyle/>
          <a:p>
            <a:pPr algn="r"/>
            <a:r>
              <a:rPr lang="en-US" sz="1200" b="1" i="1" spc="40" baseline="0" dirty="0">
                <a:solidFill>
                  <a:srgbClr val="FBFBFF"/>
                </a:solidFill>
                <a:latin typeface="Helvetica" pitchFamily="2" charset="0"/>
              </a:rPr>
              <a:t>“Living with dignity and independence”</a:t>
            </a:r>
          </a:p>
        </p:txBody>
      </p:sp>
      <p:pic>
        <p:nvPicPr>
          <p:cNvPr id="7" name="Picture 6" descr="Text&#10;&#10;Description automatically generated">
            <a:extLst>
              <a:ext uri="{FF2B5EF4-FFF2-40B4-BE49-F238E27FC236}">
                <a16:creationId xmlns:a16="http://schemas.microsoft.com/office/drawing/2014/main" id="{67FEAC52-0003-7578-E868-50C5D45BAF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427" y="6355311"/>
            <a:ext cx="1649069" cy="500715"/>
          </a:xfrm>
          <a:prstGeom prst="rect">
            <a:avLst/>
          </a:prstGeom>
        </p:spPr>
      </p:pic>
    </p:spTree>
    <p:extLst>
      <p:ext uri="{BB962C8B-B14F-4D97-AF65-F5344CB8AC3E}">
        <p14:creationId xmlns:p14="http://schemas.microsoft.com/office/powerpoint/2010/main" val="370906363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43CD3C-A9B4-4FBA-B62E-AA68E6899898}"/>
              </a:ext>
            </a:extLst>
          </p:cNvPr>
          <p:cNvSpPr>
            <a:spLocks noGrp="1"/>
          </p:cNvSpPr>
          <p:nvPr>
            <p:ph type="title"/>
          </p:nvPr>
        </p:nvSpPr>
        <p:spPr>
          <a:xfrm>
            <a:off x="280639" y="443511"/>
            <a:ext cx="10515600" cy="520168"/>
          </a:xfrm>
        </p:spPr>
        <p:txBody>
          <a:bodyPr vert="horz" lIns="91440" tIns="45720" rIns="91440" bIns="45720" rtlCol="0" anchor="ctr">
            <a:normAutofit/>
          </a:bodyPr>
          <a:lstStyle>
            <a:lvl1pPr>
              <a:defRPr lang="en-US" sz="3200" dirty="0"/>
            </a:lvl1pPr>
          </a:lstStyle>
          <a:p>
            <a:pPr lvl="0"/>
            <a:r>
              <a:rPr lang="en-US"/>
              <a:t>Click to edit Master title style</a:t>
            </a:r>
          </a:p>
        </p:txBody>
      </p:sp>
      <p:grpSp>
        <p:nvGrpSpPr>
          <p:cNvPr id="12" name="Group 11">
            <a:extLst>
              <a:ext uri="{FF2B5EF4-FFF2-40B4-BE49-F238E27FC236}">
                <a16:creationId xmlns:a16="http://schemas.microsoft.com/office/drawing/2014/main" id="{7863F8CA-228E-48B4-BA3F-C625D80BD587}"/>
              </a:ext>
            </a:extLst>
          </p:cNvPr>
          <p:cNvGrpSpPr/>
          <p:nvPr userDrawn="1"/>
        </p:nvGrpSpPr>
        <p:grpSpPr>
          <a:xfrm>
            <a:off x="-1" y="6490901"/>
            <a:ext cx="10078853" cy="367099"/>
            <a:chOff x="-1" y="6490901"/>
            <a:chExt cx="10078853" cy="367099"/>
          </a:xfrm>
        </p:grpSpPr>
        <p:sp>
          <p:nvSpPr>
            <p:cNvPr id="14" name="Rectangle 13">
              <a:extLst>
                <a:ext uri="{FF2B5EF4-FFF2-40B4-BE49-F238E27FC236}">
                  <a16:creationId xmlns:a16="http://schemas.microsoft.com/office/drawing/2014/main" id="{942BD912-5F92-4B26-97E4-61DEE67768E4}"/>
                </a:ext>
              </a:extLst>
            </p:cNvPr>
            <p:cNvSpPr/>
            <p:nvPr userDrawn="1"/>
          </p:nvSpPr>
          <p:spPr>
            <a:xfrm rot="10800000">
              <a:off x="-1" y="6490901"/>
              <a:ext cx="9664629" cy="365124"/>
            </a:xfrm>
            <a:prstGeom prst="rect">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EF4F18B0-70E5-4BCA-9D31-E5E85D2C2541}"/>
                </a:ext>
              </a:extLst>
            </p:cNvPr>
            <p:cNvSpPr/>
            <p:nvPr userDrawn="1"/>
          </p:nvSpPr>
          <p:spPr>
            <a:xfrm>
              <a:off x="9664629" y="6490901"/>
              <a:ext cx="414223" cy="367099"/>
            </a:xfrm>
            <a:prstGeom prst="rtTriangle">
              <a:avLst/>
            </a:prstGeom>
            <a:solidFill>
              <a:srgbClr val="465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a:extLst>
              <a:ext uri="{FF2B5EF4-FFF2-40B4-BE49-F238E27FC236}">
                <a16:creationId xmlns:a16="http://schemas.microsoft.com/office/drawing/2014/main" id="{0B424BEE-2ABC-4937-A0CA-CF9DE0C4CAAB}"/>
              </a:ext>
            </a:extLst>
          </p:cNvPr>
          <p:cNvSpPr>
            <a:spLocks noGrp="1"/>
          </p:cNvSpPr>
          <p:nvPr>
            <p:ph type="sldNum" sz="quarter" idx="12"/>
          </p:nvPr>
        </p:nvSpPr>
        <p:spPr>
          <a:xfrm>
            <a:off x="202583" y="6502051"/>
            <a:ext cx="2743200" cy="365125"/>
          </a:xfrm>
        </p:spPr>
        <p:txBody>
          <a:bodyPr/>
          <a:lstStyle>
            <a:lvl1pPr algn="l">
              <a:defRPr>
                <a:solidFill>
                  <a:schemeClr val="bg1"/>
                </a:solidFill>
              </a:defRPr>
            </a:lvl1pPr>
          </a:lstStyle>
          <a:p>
            <a:fld id="{319ED508-A334-4D03-AEFF-E7B6D7C2A7A1}" type="slidenum">
              <a:rPr lang="en-US" smtClean="0"/>
              <a:pPr/>
              <a:t>‹#›</a:t>
            </a:fld>
            <a:endParaRPr lang="en-US" dirty="0"/>
          </a:p>
        </p:txBody>
      </p:sp>
      <p:sp>
        <p:nvSpPr>
          <p:cNvPr id="18" name="TextBox 17">
            <a:extLst>
              <a:ext uri="{FF2B5EF4-FFF2-40B4-BE49-F238E27FC236}">
                <a16:creationId xmlns:a16="http://schemas.microsoft.com/office/drawing/2014/main" id="{AB502144-A1BB-4597-BA71-BF4D45E5E616}"/>
              </a:ext>
            </a:extLst>
          </p:cNvPr>
          <p:cNvSpPr txBox="1"/>
          <p:nvPr userDrawn="1"/>
        </p:nvSpPr>
        <p:spPr>
          <a:xfrm>
            <a:off x="6221896" y="6537403"/>
            <a:ext cx="3510099" cy="276999"/>
          </a:xfrm>
          <a:prstGeom prst="rect">
            <a:avLst/>
          </a:prstGeom>
          <a:noFill/>
        </p:spPr>
        <p:txBody>
          <a:bodyPr wrap="square" rtlCol="0">
            <a:spAutoFit/>
          </a:bodyPr>
          <a:lstStyle/>
          <a:p>
            <a:pPr algn="r"/>
            <a:r>
              <a:rPr lang="en-US" sz="1200" b="1" i="1" spc="40" baseline="0" dirty="0">
                <a:solidFill>
                  <a:srgbClr val="FBFBFF"/>
                </a:solidFill>
                <a:latin typeface="Helvetica" pitchFamily="2" charset="0"/>
              </a:rPr>
              <a:t>“Living with dignity and independence”</a:t>
            </a:r>
          </a:p>
        </p:txBody>
      </p:sp>
      <p:pic>
        <p:nvPicPr>
          <p:cNvPr id="3" name="Picture 2" descr="Text&#10;&#10;Description automatically generated">
            <a:extLst>
              <a:ext uri="{FF2B5EF4-FFF2-40B4-BE49-F238E27FC236}">
                <a16:creationId xmlns:a16="http://schemas.microsoft.com/office/drawing/2014/main" id="{61DAB2A8-AC6F-B545-8038-15137D0B08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427" y="6355311"/>
            <a:ext cx="1649069" cy="500715"/>
          </a:xfrm>
          <a:prstGeom prst="rect">
            <a:avLst/>
          </a:prstGeom>
        </p:spPr>
      </p:pic>
    </p:spTree>
    <p:extLst>
      <p:ext uri="{BB962C8B-B14F-4D97-AF65-F5344CB8AC3E}">
        <p14:creationId xmlns:p14="http://schemas.microsoft.com/office/powerpoint/2010/main" val="287506882"/>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E70305-5187-CA42-48F6-9DD1141C36C2}"/>
              </a:ext>
            </a:extLst>
          </p:cNvPr>
          <p:cNvSpPr/>
          <p:nvPr userDrawn="1"/>
        </p:nvSpPr>
        <p:spPr>
          <a:xfrm>
            <a:off x="-1" y="6418767"/>
            <a:ext cx="9099595" cy="429768"/>
          </a:xfrm>
          <a:prstGeom prst="rect">
            <a:avLst/>
          </a:prstGeom>
          <a:solidFill>
            <a:srgbClr val="4657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D3B491EB-5CF4-43F9-A71F-3B5D1A1245A8}"/>
              </a:ext>
            </a:extLst>
          </p:cNvPr>
          <p:cNvSpPr>
            <a:spLocks noGrp="1"/>
          </p:cNvSpPr>
          <p:nvPr>
            <p:ph type="sldNum" sz="quarter" idx="12"/>
          </p:nvPr>
        </p:nvSpPr>
        <p:spPr>
          <a:xfrm>
            <a:off x="202583" y="6502051"/>
            <a:ext cx="2743200" cy="365125"/>
          </a:xfrm>
        </p:spPr>
        <p:txBody>
          <a:bodyPr/>
          <a:lstStyle>
            <a:lvl1pPr algn="l">
              <a:defRPr>
                <a:solidFill>
                  <a:schemeClr val="bg1"/>
                </a:solidFill>
              </a:defRPr>
            </a:lvl1pPr>
          </a:lstStyle>
          <a:p>
            <a:fld id="{319ED508-A334-4D03-AEFF-E7B6D7C2A7A1}" type="slidenum">
              <a:rPr lang="en-US" smtClean="0"/>
              <a:pPr/>
              <a:t>‹#›</a:t>
            </a:fld>
            <a:endParaRPr lang="en-US" dirty="0"/>
          </a:p>
        </p:txBody>
      </p:sp>
      <p:sp>
        <p:nvSpPr>
          <p:cNvPr id="4" name="TextBox 3">
            <a:extLst>
              <a:ext uri="{FF2B5EF4-FFF2-40B4-BE49-F238E27FC236}">
                <a16:creationId xmlns:a16="http://schemas.microsoft.com/office/drawing/2014/main" id="{F4829FE9-75D2-F0F9-EB55-44FAB42866E8}"/>
              </a:ext>
            </a:extLst>
          </p:cNvPr>
          <p:cNvSpPr txBox="1"/>
          <p:nvPr userDrawn="1"/>
        </p:nvSpPr>
        <p:spPr>
          <a:xfrm>
            <a:off x="4891010" y="6483653"/>
            <a:ext cx="3962400" cy="276999"/>
          </a:xfrm>
          <a:prstGeom prst="rect">
            <a:avLst/>
          </a:prstGeom>
          <a:noFill/>
        </p:spPr>
        <p:txBody>
          <a:bodyPr wrap="square" rtlCol="0">
            <a:spAutoFit/>
          </a:bodyPr>
          <a:lstStyle/>
          <a:p>
            <a:pPr algn="r"/>
            <a:r>
              <a:rPr lang="en-US" sz="1200" b="1" i="1" spc="40" baseline="0" dirty="0">
                <a:solidFill>
                  <a:schemeClr val="bg1"/>
                </a:solidFill>
                <a:latin typeface="Helvetica" pitchFamily="2" charset="0"/>
              </a:rPr>
              <a:t>“Living with dignity and independence”</a:t>
            </a:r>
          </a:p>
        </p:txBody>
      </p:sp>
      <p:sp>
        <p:nvSpPr>
          <p:cNvPr id="5" name="Subtitle 2">
            <a:extLst>
              <a:ext uri="{FF2B5EF4-FFF2-40B4-BE49-F238E27FC236}">
                <a16:creationId xmlns:a16="http://schemas.microsoft.com/office/drawing/2014/main" id="{ACE5270B-F8B3-C114-2427-4B12C354293B}"/>
              </a:ext>
            </a:extLst>
          </p:cNvPr>
          <p:cNvSpPr txBox="1">
            <a:spLocks/>
          </p:cNvSpPr>
          <p:nvPr userDrawn="1"/>
        </p:nvSpPr>
        <p:spPr>
          <a:xfrm>
            <a:off x="9099594" y="6518607"/>
            <a:ext cx="3124667" cy="3780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ln w="0"/>
                <a:solidFill>
                  <a:schemeClr val="tx1"/>
                </a:solidFill>
                <a:effectLst>
                  <a:outerShdw blurRad="38100" dist="25400" dir="5400000" algn="ctr" rotWithShape="0">
                    <a:srgbClr val="6E747A">
                      <a:alpha val="43000"/>
                    </a:srgbClr>
                  </a:outerShdw>
                </a:effectLst>
                <a:latin typeface="Helvetica" panose="020B0604020202020204" pitchFamily="34" charset="0"/>
                <a:cs typeface="Helvetica" panose="020B0604020202020204" pitchFamily="34" charset="0"/>
              </a:rPr>
              <a:t>Aging &amp; Disabilities Department</a:t>
            </a:r>
          </a:p>
        </p:txBody>
      </p:sp>
      <p:pic>
        <p:nvPicPr>
          <p:cNvPr id="6" name="Picture 5" descr="Logo, calendar&#10;&#10;Description automatically generated">
            <a:extLst>
              <a:ext uri="{FF2B5EF4-FFF2-40B4-BE49-F238E27FC236}">
                <a16:creationId xmlns:a16="http://schemas.microsoft.com/office/drawing/2014/main" id="{F8AA2FCE-C52B-0842-5FB4-684DACFC85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53410" y="6365775"/>
            <a:ext cx="492369" cy="492369"/>
          </a:xfrm>
          <a:prstGeom prst="rect">
            <a:avLst/>
          </a:prstGeom>
        </p:spPr>
      </p:pic>
    </p:spTree>
    <p:extLst>
      <p:ext uri="{BB962C8B-B14F-4D97-AF65-F5344CB8AC3E}">
        <p14:creationId xmlns:p14="http://schemas.microsoft.com/office/powerpoint/2010/main" val="314465165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0F516-633A-4DC7-A062-F6A664756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D78D80-4B25-4894-B62F-D7644D6833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87F-A8AD-4FD6-A8F0-AF44069004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6579A"/>
                </a:solidFill>
              </a:defRPr>
            </a:lvl1pPr>
          </a:lstStyle>
          <a:p>
            <a:fld id="{9912AA73-152D-4FA3-867C-4FACB45B19F6}" type="datetime1">
              <a:rPr lang="en-US" smtClean="0"/>
              <a:t>2/20/2024</a:t>
            </a:fld>
            <a:endParaRPr lang="en-US" dirty="0"/>
          </a:p>
        </p:txBody>
      </p:sp>
      <p:sp>
        <p:nvSpPr>
          <p:cNvPr id="6" name="Slide Number Placeholder 5">
            <a:extLst>
              <a:ext uri="{FF2B5EF4-FFF2-40B4-BE49-F238E27FC236}">
                <a16:creationId xmlns:a16="http://schemas.microsoft.com/office/drawing/2014/main" id="{63B29ED9-E391-4361-BC44-1ED2C69F02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6579A"/>
                </a:solidFill>
              </a:defRPr>
            </a:lvl1pPr>
          </a:lstStyle>
          <a:p>
            <a:fld id="{319ED508-A334-4D03-AEFF-E7B6D7C2A7A1}" type="slidenum">
              <a:rPr lang="en-US" smtClean="0"/>
              <a:pPr/>
              <a:t>‹#›</a:t>
            </a:fld>
            <a:endParaRPr lang="en-US" dirty="0"/>
          </a:p>
        </p:txBody>
      </p:sp>
    </p:spTree>
    <p:extLst>
      <p:ext uri="{BB962C8B-B14F-4D97-AF65-F5344CB8AC3E}">
        <p14:creationId xmlns:p14="http://schemas.microsoft.com/office/powerpoint/2010/main" val="2045312293"/>
      </p:ext>
    </p:extLst>
  </p:cSld>
  <p:clrMap bg1="lt1" tx1="dk1" bg2="lt2" tx2="dk2" accent1="accent1" accent2="accent2" accent3="accent3" accent4="accent4" accent5="accent5" accent6="accent6" hlink="hlink" folHlink="folHlink"/>
  <p:sldLayoutIdLst>
    <p:sldLayoutId id="2147483720" r:id="rId1"/>
    <p:sldLayoutId id="2147483722" r:id="rId2"/>
    <p:sldLayoutId id="2147483718" r:id="rId3"/>
    <p:sldLayoutId id="2147483650" r:id="rId4"/>
    <p:sldLayoutId id="2147483719"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717" r:id="rId14"/>
  </p:sldLayoutIdLst>
  <p:transition spd="med">
    <p:pull/>
  </p:transition>
  <p:hf hdr="0" ftr="0"/>
  <p:txStyles>
    <p:titleStyle>
      <a:lvl1pPr algn="l" defTabSz="914400" rtl="0" eaLnBrk="1" latinLnBrk="0" hangingPunct="1">
        <a:lnSpc>
          <a:spcPct val="90000"/>
        </a:lnSpc>
        <a:spcBef>
          <a:spcPct val="0"/>
        </a:spcBef>
        <a:buNone/>
        <a:defRPr sz="4000" kern="1200">
          <a:solidFill>
            <a:srgbClr val="46579A"/>
          </a:solidFill>
          <a:latin typeface="Helvetica" pitchFamily="2" charset="0"/>
          <a:ea typeface="+mj-ea"/>
          <a:cs typeface="+mj-cs"/>
        </a:defRPr>
      </a:lvl1pPr>
    </p:titleStyle>
    <p:bodyStyle>
      <a:lvl1pPr marL="228600" indent="-228600" algn="l" defTabSz="914400" rtl="0" eaLnBrk="1" latinLnBrk="0" hangingPunct="1">
        <a:lnSpc>
          <a:spcPct val="100000"/>
        </a:lnSpc>
        <a:spcBef>
          <a:spcPts val="1000"/>
        </a:spcBef>
        <a:buClr>
          <a:srgbClr val="46579A"/>
        </a:buClr>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500"/>
        </a:spcBef>
        <a:buClr>
          <a:srgbClr val="46579A"/>
        </a:buClr>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500"/>
        </a:spcBef>
        <a:buClr>
          <a:srgbClr val="46579A"/>
        </a:buClr>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500"/>
        </a:spcBef>
        <a:buClr>
          <a:srgbClr val="46579A"/>
        </a:buClr>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500"/>
        </a:spcBef>
        <a:buClr>
          <a:srgbClr val="46579A"/>
        </a:buClr>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6.jp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vimeo.com/370347035" TargetMode="External"/><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7.jpeg"/><Relationship Id="rId11" Type="http://schemas.openxmlformats.org/officeDocument/2006/relationships/hyperlink" Target="http://newfreedom.lacounty.gov/" TargetMode="External"/><Relationship Id="rId5" Type="http://schemas.openxmlformats.org/officeDocument/2006/relationships/image" Target="../media/image46.png"/><Relationship Id="rId10" Type="http://schemas.openxmlformats.org/officeDocument/2006/relationships/hyperlink" Target="mailto:newfreedom@ad.lacounty.gov" TargetMode="External"/><Relationship Id="rId4" Type="http://schemas.openxmlformats.org/officeDocument/2006/relationships/hyperlink" Target="https://vimeo.com/349776106/d5b2b5aa98" TargetMode="External"/><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58.jp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openxmlformats.org/officeDocument/2006/relationships/image" Target="../media/image6.jpeg"/><Relationship Id="rId7" Type="http://schemas.openxmlformats.org/officeDocument/2006/relationships/hyperlink" Target="http://www.lawhelp.org/Program/1583/images/lawbooks.jpg" TargetMode="External"/><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7.jpeg"/><Relationship Id="rId9" Type="http://schemas.openxmlformats.org/officeDocument/2006/relationships/hyperlink" Target="http://www.southamptonchinese.org.uk/photos/2007/elder/2.jpg" TargetMode="Externa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32CFA2-CEDE-44D2-A503-5CE15B4C1C25}"/>
              </a:ext>
            </a:extLst>
          </p:cNvPr>
          <p:cNvSpPr txBox="1">
            <a:spLocks/>
          </p:cNvSpPr>
          <p:nvPr/>
        </p:nvSpPr>
        <p:spPr>
          <a:xfrm>
            <a:off x="1193251" y="2549387"/>
            <a:ext cx="9896475" cy="17592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Helvetica"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en-US" sz="33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33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3300" b="1" dirty="0">
              <a:latin typeface="Arial" panose="020B0604020202020204" pitchFamily="34" charset="0"/>
              <a:cs typeface="Arial" panose="020B0604020202020204" pitchFamily="34" charset="0"/>
            </a:endParaRPr>
          </a:p>
        </p:txBody>
      </p:sp>
      <p:pic>
        <p:nvPicPr>
          <p:cNvPr id="3" name="Picture 2" descr="Text">
            <a:extLst>
              <a:ext uri="{FF2B5EF4-FFF2-40B4-BE49-F238E27FC236}">
                <a16:creationId xmlns:a16="http://schemas.microsoft.com/office/drawing/2014/main" id="{3877C0E2-4922-277D-2D03-D5A8DC3374DA}"/>
              </a:ext>
            </a:extLst>
          </p:cNvPr>
          <p:cNvPicPr>
            <a:picLocks noChangeAspect="1"/>
          </p:cNvPicPr>
          <p:nvPr/>
        </p:nvPicPr>
        <p:blipFill>
          <a:blip r:embed="rId2"/>
          <a:stretch>
            <a:fillRect/>
          </a:stretch>
        </p:blipFill>
        <p:spPr>
          <a:xfrm>
            <a:off x="1193251" y="625151"/>
            <a:ext cx="9418201" cy="2649026"/>
          </a:xfrm>
          <a:prstGeom prst="rect">
            <a:avLst/>
          </a:prstGeom>
        </p:spPr>
      </p:pic>
      <p:sp>
        <p:nvSpPr>
          <p:cNvPr id="2" name="TextBox 1">
            <a:extLst>
              <a:ext uri="{FF2B5EF4-FFF2-40B4-BE49-F238E27FC236}">
                <a16:creationId xmlns:a16="http://schemas.microsoft.com/office/drawing/2014/main" id="{475732F6-1E12-0E9A-ACEA-466F65E9E9D0}"/>
              </a:ext>
            </a:extLst>
          </p:cNvPr>
          <p:cNvSpPr txBox="1"/>
          <p:nvPr/>
        </p:nvSpPr>
        <p:spPr>
          <a:xfrm>
            <a:off x="2225040" y="3938387"/>
            <a:ext cx="8219440" cy="461665"/>
          </a:xfrm>
          <a:prstGeom prst="rect">
            <a:avLst/>
          </a:prstGeom>
          <a:noFill/>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David Kochen, Human Services Administrator II</a:t>
            </a:r>
          </a:p>
        </p:txBody>
      </p:sp>
    </p:spTree>
    <p:extLst>
      <p:ext uri="{BB962C8B-B14F-4D97-AF65-F5344CB8AC3E}">
        <p14:creationId xmlns:p14="http://schemas.microsoft.com/office/powerpoint/2010/main" val="869768413"/>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8E26D0-8010-40AD-8583-79305F525B9C}"/>
              </a:ext>
            </a:extLst>
          </p:cNvPr>
          <p:cNvSpPr>
            <a:spLocks noGrp="1"/>
          </p:cNvSpPr>
          <p:nvPr>
            <p:ph type="title"/>
          </p:nvPr>
        </p:nvSpPr>
        <p:spPr/>
        <p:txBody>
          <a:bodyPr/>
          <a:lstStyle/>
          <a:p>
            <a:r>
              <a:rPr lang="en-US" dirty="0"/>
              <a:t>APS Home Safe Program </a:t>
            </a:r>
          </a:p>
        </p:txBody>
      </p:sp>
      <p:sp>
        <p:nvSpPr>
          <p:cNvPr id="4" name="Slide Number Placeholder 3">
            <a:extLst>
              <a:ext uri="{FF2B5EF4-FFF2-40B4-BE49-F238E27FC236}">
                <a16:creationId xmlns:a16="http://schemas.microsoft.com/office/drawing/2014/main" id="{66C1C826-BEF4-451C-87CA-146CC676E94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3">
            <a:extLst>
              <a:ext uri="{FF2B5EF4-FFF2-40B4-BE49-F238E27FC236}">
                <a16:creationId xmlns:a16="http://schemas.microsoft.com/office/drawing/2014/main" id="{A9D011CB-9A71-4961-BF3E-918FABA3A132}"/>
              </a:ext>
            </a:extLst>
          </p:cNvPr>
          <p:cNvSpPr txBox="1">
            <a:spLocks/>
          </p:cNvSpPr>
          <p:nvPr/>
        </p:nvSpPr>
        <p:spPr>
          <a:xfrm>
            <a:off x="1849225" y="1210322"/>
            <a:ext cx="7582655" cy="11479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a:solidFill>
                  <a:srgbClr val="46579A"/>
                </a:solidFill>
                <a:latin typeface="Helvetica" pitchFamily="2" charset="0"/>
                <a:ea typeface="+mj-ea"/>
                <a:cs typeface="+mj-cs"/>
              </a:defRPr>
            </a:lvl1pPr>
          </a:lstStyle>
          <a:p>
            <a:pPr algn="ctr"/>
            <a:r>
              <a:rPr lang="en-US" sz="2600" b="1" i="1" dirty="0">
                <a:solidFill>
                  <a:srgbClr val="0080D6"/>
                </a:solidFill>
                <a:latin typeface="Arial" panose="020B0604020202020204" pitchFamily="34" charset="0"/>
                <a:cs typeface="Arial" panose="020B0604020202020204" pitchFamily="34" charset="0"/>
              </a:rPr>
              <a:t>For people experiencing homelessness or are at risk of experiencing homelessness </a:t>
            </a:r>
          </a:p>
        </p:txBody>
      </p:sp>
      <p:pic>
        <p:nvPicPr>
          <p:cNvPr id="8" name="Picture 7">
            <a:extLst>
              <a:ext uri="{FF2B5EF4-FFF2-40B4-BE49-F238E27FC236}">
                <a16:creationId xmlns:a16="http://schemas.microsoft.com/office/drawing/2014/main" id="{F43A04FB-CBF5-47B7-81BE-F684EB305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650" y="568162"/>
            <a:ext cx="1961358" cy="15980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5" name="Rectangle 14">
            <a:extLst>
              <a:ext uri="{FF2B5EF4-FFF2-40B4-BE49-F238E27FC236}">
                <a16:creationId xmlns:a16="http://schemas.microsoft.com/office/drawing/2014/main" id="{53CF9BAA-BF04-42C0-8675-DDBA461D5336}"/>
              </a:ext>
            </a:extLst>
          </p:cNvPr>
          <p:cNvSpPr/>
          <p:nvPr/>
        </p:nvSpPr>
        <p:spPr>
          <a:xfrm>
            <a:off x="2059548" y="2616609"/>
            <a:ext cx="7162008" cy="1200329"/>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The Home Safe program was established by the passage of Assembly Bill (AB) 1811 to support the safety and housing stability of Adult Protective Services (APS) clients by providing housing-related assistance for homelessness prevention. </a:t>
            </a:r>
            <a:endParaRPr lang="en-US" b="1" dirty="0">
              <a:latin typeface="Arial" panose="020B0604020202020204" pitchFamily="34" charset="0"/>
              <a:cs typeface="Arial" panose="020B0604020202020204" pitchFamily="34" charset="0"/>
            </a:endParaRPr>
          </a:p>
        </p:txBody>
      </p:sp>
      <p:pic>
        <p:nvPicPr>
          <p:cNvPr id="17" name="Picture 16" descr="A picture containing text, indoor, person, crowd&#10;&#10;Description automatically generated">
            <a:extLst>
              <a:ext uri="{FF2B5EF4-FFF2-40B4-BE49-F238E27FC236}">
                <a16:creationId xmlns:a16="http://schemas.microsoft.com/office/drawing/2014/main" id="{A25A2A65-370D-4B7A-94D6-DFFC9AD5B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518" y="4130675"/>
            <a:ext cx="2972835" cy="19782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descr="A picture containing kitchenware&#10;&#10;Description automatically generated">
            <a:extLst>
              <a:ext uri="{FF2B5EF4-FFF2-40B4-BE49-F238E27FC236}">
                <a16:creationId xmlns:a16="http://schemas.microsoft.com/office/drawing/2014/main" id="{40F74975-12B4-4D17-B111-D5127BA1D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82" y="1265381"/>
            <a:ext cx="1744954" cy="1011482"/>
          </a:xfrm>
          <a:prstGeom prst="rect">
            <a:avLst/>
          </a:prstGeom>
        </p:spPr>
      </p:pic>
    </p:spTree>
    <p:extLst>
      <p:ext uri="{BB962C8B-B14F-4D97-AF65-F5344CB8AC3E}">
        <p14:creationId xmlns:p14="http://schemas.microsoft.com/office/powerpoint/2010/main" val="10818874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69566-8791-7A59-16C6-CD987E0BCE5E}"/>
              </a:ext>
            </a:extLst>
          </p:cNvPr>
          <p:cNvSpPr>
            <a:spLocks noGrp="1"/>
          </p:cNvSpPr>
          <p:nvPr>
            <p:ph type="title"/>
          </p:nvPr>
        </p:nvSpPr>
        <p:spPr/>
        <p:txBody>
          <a:bodyPr/>
          <a:lstStyle/>
          <a:p>
            <a:r>
              <a:rPr lang="en-US" dirty="0"/>
              <a:t>L.A. Found</a:t>
            </a:r>
          </a:p>
        </p:txBody>
      </p:sp>
      <p:sp>
        <p:nvSpPr>
          <p:cNvPr id="4" name="Slide Number Placeholder 3">
            <a:extLst>
              <a:ext uri="{FF2B5EF4-FFF2-40B4-BE49-F238E27FC236}">
                <a16:creationId xmlns:a16="http://schemas.microsoft.com/office/drawing/2014/main" id="{66C1C826-BEF4-451C-87CA-146CC676E94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3">
            <a:extLst>
              <a:ext uri="{FF2B5EF4-FFF2-40B4-BE49-F238E27FC236}">
                <a16:creationId xmlns:a16="http://schemas.microsoft.com/office/drawing/2014/main" id="{A9D011CB-9A71-4961-BF3E-918FABA3A132}"/>
              </a:ext>
            </a:extLst>
          </p:cNvPr>
          <p:cNvSpPr txBox="1">
            <a:spLocks/>
          </p:cNvSpPr>
          <p:nvPr/>
        </p:nvSpPr>
        <p:spPr>
          <a:xfrm>
            <a:off x="808870" y="253449"/>
            <a:ext cx="10778120" cy="11479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a:solidFill>
                  <a:srgbClr val="46579A"/>
                </a:solidFill>
                <a:latin typeface="Helvetica" pitchFamily="2" charset="0"/>
                <a:ea typeface="+mj-ea"/>
                <a:cs typeface="+mj-cs"/>
              </a:defRPr>
            </a:lvl1pPr>
          </a:lstStyle>
          <a:p>
            <a:pPr algn="ctr"/>
            <a:endParaRPr lang="en-US" sz="3600" b="1" dirty="0">
              <a:solidFill>
                <a:schemeClr val="tx1"/>
              </a:solidFill>
              <a:latin typeface="Abadi" panose="020B0604020104020204" pitchFamily="34" charset="0"/>
            </a:endParaRPr>
          </a:p>
        </p:txBody>
      </p:sp>
      <p:sp>
        <p:nvSpPr>
          <p:cNvPr id="15" name="Title 13">
            <a:extLst>
              <a:ext uri="{FF2B5EF4-FFF2-40B4-BE49-F238E27FC236}">
                <a16:creationId xmlns:a16="http://schemas.microsoft.com/office/drawing/2014/main" id="{4BE51EC3-71F7-421F-B541-EF7294AE835E}"/>
              </a:ext>
            </a:extLst>
          </p:cNvPr>
          <p:cNvSpPr txBox="1">
            <a:spLocks/>
          </p:cNvSpPr>
          <p:nvPr/>
        </p:nvSpPr>
        <p:spPr>
          <a:xfrm>
            <a:off x="202583" y="153563"/>
            <a:ext cx="10778120" cy="11479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a:solidFill>
                  <a:srgbClr val="46579A"/>
                </a:solidFill>
                <a:latin typeface="Helvetica" pitchFamily="2" charset="0"/>
                <a:ea typeface="+mj-ea"/>
                <a:cs typeface="+mj-cs"/>
              </a:defRPr>
            </a:lvl1pPr>
          </a:lstStyle>
          <a:p>
            <a:pPr algn="ctr"/>
            <a:endParaRPr lang="en-US" sz="1000" b="1" dirty="0">
              <a:solidFill>
                <a:schemeClr val="tx1"/>
              </a:solidFill>
              <a:latin typeface="Abadi" panose="020B0604020104020204" pitchFamily="34" charset="0"/>
            </a:endParaRPr>
          </a:p>
        </p:txBody>
      </p:sp>
      <p:pic>
        <p:nvPicPr>
          <p:cNvPr id="16" name="Picture 15">
            <a:hlinkClick r:id="rId3"/>
            <a:extLst>
              <a:ext uri="{FF2B5EF4-FFF2-40B4-BE49-F238E27FC236}">
                <a16:creationId xmlns:a16="http://schemas.microsoft.com/office/drawing/2014/main" id="{3D08164B-9B84-4787-8FAE-433E45306D5A}"/>
              </a:ext>
            </a:extLst>
          </p:cNvPr>
          <p:cNvPicPr>
            <a:picLocks noChangeAspect="1"/>
          </p:cNvPicPr>
          <p:nvPr/>
        </p:nvPicPr>
        <p:blipFill>
          <a:blip r:embed="rId4"/>
          <a:stretch>
            <a:fillRect/>
          </a:stretch>
        </p:blipFill>
        <p:spPr>
          <a:xfrm>
            <a:off x="9486190" y="4806330"/>
            <a:ext cx="2182523" cy="1380079"/>
          </a:xfrm>
          <a:prstGeom prst="rect">
            <a:avLst/>
          </a:prstGeom>
        </p:spPr>
      </p:pic>
      <p:pic>
        <p:nvPicPr>
          <p:cNvPr id="17" name="Picture 16">
            <a:extLst>
              <a:ext uri="{FF2B5EF4-FFF2-40B4-BE49-F238E27FC236}">
                <a16:creationId xmlns:a16="http://schemas.microsoft.com/office/drawing/2014/main" id="{2EAB048F-4C57-4D1B-80E5-421877CCC66A}"/>
              </a:ext>
            </a:extLst>
          </p:cNvPr>
          <p:cNvPicPr>
            <a:picLocks noChangeAspect="1"/>
          </p:cNvPicPr>
          <p:nvPr/>
        </p:nvPicPr>
        <p:blipFill>
          <a:blip r:embed="rId5"/>
          <a:stretch>
            <a:fillRect/>
          </a:stretch>
        </p:blipFill>
        <p:spPr>
          <a:xfrm>
            <a:off x="9385761" y="1354539"/>
            <a:ext cx="2514114" cy="1547685"/>
          </a:xfrm>
          <a:prstGeom prst="rect">
            <a:avLst/>
          </a:prstGeom>
        </p:spPr>
      </p:pic>
      <p:pic>
        <p:nvPicPr>
          <p:cNvPr id="18" name="Picture 17">
            <a:extLst>
              <a:ext uri="{FF2B5EF4-FFF2-40B4-BE49-F238E27FC236}">
                <a16:creationId xmlns:a16="http://schemas.microsoft.com/office/drawing/2014/main" id="{C19BB50D-450F-4C02-99D2-DF0EF3B95BD3}"/>
              </a:ext>
            </a:extLst>
          </p:cNvPr>
          <p:cNvPicPr>
            <a:picLocks noChangeAspect="1"/>
          </p:cNvPicPr>
          <p:nvPr/>
        </p:nvPicPr>
        <p:blipFill>
          <a:blip r:embed="rId6"/>
          <a:stretch>
            <a:fillRect/>
          </a:stretch>
        </p:blipFill>
        <p:spPr>
          <a:xfrm>
            <a:off x="134311" y="1373841"/>
            <a:ext cx="1199633" cy="1419565"/>
          </a:xfrm>
          <a:prstGeom prst="rect">
            <a:avLst/>
          </a:prstGeom>
        </p:spPr>
      </p:pic>
      <p:pic>
        <p:nvPicPr>
          <p:cNvPr id="19" name="Picture 18">
            <a:extLst>
              <a:ext uri="{FF2B5EF4-FFF2-40B4-BE49-F238E27FC236}">
                <a16:creationId xmlns:a16="http://schemas.microsoft.com/office/drawing/2014/main" id="{29CB016F-20BD-4C71-8C3F-F4C145BD54AE}"/>
              </a:ext>
            </a:extLst>
          </p:cNvPr>
          <p:cNvPicPr>
            <a:picLocks noChangeAspect="1"/>
          </p:cNvPicPr>
          <p:nvPr/>
        </p:nvPicPr>
        <p:blipFill>
          <a:blip r:embed="rId7"/>
          <a:stretch>
            <a:fillRect/>
          </a:stretch>
        </p:blipFill>
        <p:spPr>
          <a:xfrm>
            <a:off x="-1068" y="2948036"/>
            <a:ext cx="1420629" cy="1427459"/>
          </a:xfrm>
          <a:prstGeom prst="rect">
            <a:avLst/>
          </a:prstGeom>
        </p:spPr>
      </p:pic>
      <p:pic>
        <p:nvPicPr>
          <p:cNvPr id="20" name="Picture 19">
            <a:extLst>
              <a:ext uri="{FF2B5EF4-FFF2-40B4-BE49-F238E27FC236}">
                <a16:creationId xmlns:a16="http://schemas.microsoft.com/office/drawing/2014/main" id="{21ADA7B0-2D73-4A85-94BC-CB722DF175D9}"/>
              </a:ext>
            </a:extLst>
          </p:cNvPr>
          <p:cNvPicPr>
            <a:picLocks noChangeAspect="1"/>
          </p:cNvPicPr>
          <p:nvPr/>
        </p:nvPicPr>
        <p:blipFill>
          <a:blip r:embed="rId8"/>
          <a:stretch>
            <a:fillRect/>
          </a:stretch>
        </p:blipFill>
        <p:spPr>
          <a:xfrm>
            <a:off x="169152" y="4604001"/>
            <a:ext cx="1108579" cy="1254620"/>
          </a:xfrm>
          <a:prstGeom prst="rect">
            <a:avLst/>
          </a:prstGeom>
        </p:spPr>
      </p:pic>
      <p:pic>
        <p:nvPicPr>
          <p:cNvPr id="21" name="Picture 20">
            <a:extLst>
              <a:ext uri="{FF2B5EF4-FFF2-40B4-BE49-F238E27FC236}">
                <a16:creationId xmlns:a16="http://schemas.microsoft.com/office/drawing/2014/main" id="{A96D924B-1EA3-4304-A41B-CD03E5E24C4C}"/>
              </a:ext>
            </a:extLst>
          </p:cNvPr>
          <p:cNvPicPr>
            <a:picLocks noChangeAspect="1"/>
          </p:cNvPicPr>
          <p:nvPr/>
        </p:nvPicPr>
        <p:blipFill>
          <a:blip r:embed="rId9"/>
          <a:stretch>
            <a:fillRect/>
          </a:stretch>
        </p:blipFill>
        <p:spPr>
          <a:xfrm>
            <a:off x="9452319" y="3132891"/>
            <a:ext cx="2393865" cy="135019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21">
            <a:extLst>
              <a:ext uri="{FF2B5EF4-FFF2-40B4-BE49-F238E27FC236}">
                <a16:creationId xmlns:a16="http://schemas.microsoft.com/office/drawing/2014/main" id="{37B90482-AACD-48D4-B5E3-A3DE145103B1}"/>
              </a:ext>
            </a:extLst>
          </p:cNvPr>
          <p:cNvPicPr>
            <a:picLocks noChangeAspect="1"/>
          </p:cNvPicPr>
          <p:nvPr/>
        </p:nvPicPr>
        <p:blipFill>
          <a:blip r:embed="rId10"/>
          <a:stretch>
            <a:fillRect/>
          </a:stretch>
        </p:blipFill>
        <p:spPr>
          <a:xfrm>
            <a:off x="5463256" y="4646200"/>
            <a:ext cx="2294340" cy="154020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9" name="TextBox 28">
            <a:extLst>
              <a:ext uri="{FF2B5EF4-FFF2-40B4-BE49-F238E27FC236}">
                <a16:creationId xmlns:a16="http://schemas.microsoft.com/office/drawing/2014/main" id="{7238E291-1067-4A40-81EE-E3099006F568}"/>
              </a:ext>
            </a:extLst>
          </p:cNvPr>
          <p:cNvSpPr txBox="1"/>
          <p:nvPr/>
        </p:nvSpPr>
        <p:spPr>
          <a:xfrm>
            <a:off x="1333944" y="1329109"/>
            <a:ext cx="7871759" cy="1384995"/>
          </a:xfrm>
          <a:prstGeom prst="rect">
            <a:avLst/>
          </a:prstGeom>
          <a:noFill/>
        </p:spPr>
        <p:txBody>
          <a:bodyPr wrap="square" rtlCol="0">
            <a:spAutoFit/>
          </a:bodyPr>
          <a:lstStyle/>
          <a:p>
            <a:pPr algn="ctr"/>
            <a:r>
              <a:rPr lang="en-US" sz="1900" b="1" dirty="0">
                <a:solidFill>
                  <a:srgbClr val="0080D6"/>
                </a:solidFill>
                <a:latin typeface="Arial" panose="020B0604020202020204" pitchFamily="34" charset="0"/>
                <a:cs typeface="Arial" panose="020B0604020202020204" pitchFamily="34" charset="0"/>
              </a:rPr>
              <a:t>Los Angeles County and the L.A. Found Initiative help caregivers of those living with Alzheimer’s, dementia, autism, or other cognitive impairments.</a:t>
            </a:r>
          </a:p>
          <a:p>
            <a:pPr algn="ctr"/>
            <a:endParaRPr lang="en-US" sz="800" b="1" dirty="0">
              <a:solidFill>
                <a:srgbClr val="0080D6"/>
              </a:solidFill>
              <a:latin typeface="Arial" panose="020B0604020202020204" pitchFamily="34" charset="0"/>
              <a:cs typeface="Arial" panose="020B0604020202020204" pitchFamily="34" charset="0"/>
            </a:endParaRPr>
          </a:p>
          <a:p>
            <a:pPr algn="ctr"/>
            <a:r>
              <a:rPr lang="en-US" sz="1900" b="1" dirty="0">
                <a:solidFill>
                  <a:srgbClr val="0080D6"/>
                </a:solidFill>
                <a:latin typeface="Arial" panose="020B0604020202020204" pitchFamily="34" charset="0"/>
                <a:cs typeface="Arial" panose="020B0604020202020204" pitchFamily="34" charset="0"/>
              </a:rPr>
              <a:t>If the person you are caring for goes missing, we are here to help!</a:t>
            </a:r>
          </a:p>
        </p:txBody>
      </p:sp>
      <p:sp>
        <p:nvSpPr>
          <p:cNvPr id="2" name="Rectangle 1">
            <a:extLst>
              <a:ext uri="{FF2B5EF4-FFF2-40B4-BE49-F238E27FC236}">
                <a16:creationId xmlns:a16="http://schemas.microsoft.com/office/drawing/2014/main" id="{1F011311-3146-4216-83A9-1088A611D226}"/>
              </a:ext>
            </a:extLst>
          </p:cNvPr>
          <p:cNvSpPr/>
          <p:nvPr/>
        </p:nvSpPr>
        <p:spPr>
          <a:xfrm>
            <a:off x="1419561" y="2821091"/>
            <a:ext cx="7706907" cy="1661993"/>
          </a:xfrm>
          <a:prstGeom prst="rect">
            <a:avLst/>
          </a:prstGeom>
        </p:spPr>
        <p:txBody>
          <a:bodyPr wrap="square">
            <a:spAutoFit/>
          </a:bodyPr>
          <a:lstStyle/>
          <a:p>
            <a:pPr algn="just"/>
            <a:r>
              <a:rPr lang="en-US" sz="1700" dirty="0">
                <a:latin typeface="Arial" panose="020B0604020202020204" pitchFamily="34" charset="0"/>
                <a:cs typeface="Arial" panose="020B0604020202020204" pitchFamily="34" charset="0"/>
              </a:rPr>
              <a:t>Sometimes, those living with Alzheimer’s, dementia, or autism go missing. Los Angeles County has partnered with Project Lifesaver and the Sheriff’s Department to help find these loved ones.  Project Lifesaver provides a voluntary system of free trackable bracelets for at-risk individuals. When an individual wearing a bracelet goes missing, the LASD deploys a specially equipped team to assist with search and rescue by tracking the device.</a:t>
            </a:r>
          </a:p>
        </p:txBody>
      </p:sp>
      <p:pic>
        <p:nvPicPr>
          <p:cNvPr id="5" name="Picture 4">
            <a:extLst>
              <a:ext uri="{FF2B5EF4-FFF2-40B4-BE49-F238E27FC236}">
                <a16:creationId xmlns:a16="http://schemas.microsoft.com/office/drawing/2014/main" id="{D5DB3CD4-4F48-4E68-8E32-D3B0C05CE3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0144" y="4628716"/>
            <a:ext cx="2105264" cy="15868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6339982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20CEBB-1446-3032-066F-5A4C441B452E}"/>
              </a:ext>
            </a:extLst>
          </p:cNvPr>
          <p:cNvSpPr/>
          <p:nvPr/>
        </p:nvSpPr>
        <p:spPr>
          <a:xfrm>
            <a:off x="8066852" y="2907382"/>
            <a:ext cx="4131773" cy="1586651"/>
          </a:xfrm>
          <a:prstGeom prst="rect">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84F00D30-DA29-4B49-BEEF-6950B4958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77" y="3270048"/>
            <a:ext cx="1819822" cy="1434473"/>
          </a:xfrm>
          <a:prstGeom prst="rect">
            <a:avLst/>
          </a:prstGeom>
        </p:spPr>
      </p:pic>
      <p:pic>
        <p:nvPicPr>
          <p:cNvPr id="8" name="Picture 7">
            <a:hlinkClick r:id="rId4"/>
            <a:extLst>
              <a:ext uri="{FF2B5EF4-FFF2-40B4-BE49-F238E27FC236}">
                <a16:creationId xmlns:a16="http://schemas.microsoft.com/office/drawing/2014/main" id="{F5A77E82-F647-4B0F-BD51-75D64DA45814}"/>
              </a:ext>
            </a:extLst>
          </p:cNvPr>
          <p:cNvPicPr>
            <a:picLocks noChangeAspect="1"/>
          </p:cNvPicPr>
          <p:nvPr/>
        </p:nvPicPr>
        <p:blipFill>
          <a:blip r:embed="rId5"/>
          <a:stretch>
            <a:fillRect/>
          </a:stretch>
        </p:blipFill>
        <p:spPr>
          <a:xfrm>
            <a:off x="177554" y="1223627"/>
            <a:ext cx="1909664" cy="1932190"/>
          </a:xfrm>
          <a:prstGeom prst="rect">
            <a:avLst/>
          </a:prstGeom>
          <a:ln w="57150">
            <a:noFill/>
          </a:ln>
        </p:spPr>
      </p:pic>
      <p:pic>
        <p:nvPicPr>
          <p:cNvPr id="20" name="Picture 19">
            <a:extLst>
              <a:ext uri="{FF2B5EF4-FFF2-40B4-BE49-F238E27FC236}">
                <a16:creationId xmlns:a16="http://schemas.microsoft.com/office/drawing/2014/main" id="{35D1110A-526D-4708-B822-14C419B06CC4}"/>
              </a:ext>
            </a:extLst>
          </p:cNvPr>
          <p:cNvPicPr>
            <a:picLocks noChangeAspect="1"/>
          </p:cNvPicPr>
          <p:nvPr/>
        </p:nvPicPr>
        <p:blipFill rotWithShape="1">
          <a:blip r:embed="rId6">
            <a:extLst>
              <a:ext uri="{28A0092B-C50C-407E-A947-70E740481C1C}">
                <a14:useLocalDpi xmlns:a14="http://schemas.microsoft.com/office/drawing/2010/main" val="0"/>
              </a:ext>
            </a:extLst>
          </a:blip>
          <a:srcRect l="1276" t="6327" r="-847" b="19032"/>
          <a:stretch/>
        </p:blipFill>
        <p:spPr>
          <a:xfrm>
            <a:off x="267396" y="4782914"/>
            <a:ext cx="1819822" cy="1519634"/>
          </a:xfrm>
          <a:prstGeom prst="rect">
            <a:avLst/>
          </a:prstGeom>
        </p:spPr>
      </p:pic>
      <p:sp>
        <p:nvSpPr>
          <p:cNvPr id="5" name="Title 13">
            <a:extLst>
              <a:ext uri="{FF2B5EF4-FFF2-40B4-BE49-F238E27FC236}">
                <a16:creationId xmlns:a16="http://schemas.microsoft.com/office/drawing/2014/main" id="{C157198E-1C50-D644-B86E-BC21110EA60E}"/>
              </a:ext>
            </a:extLst>
          </p:cNvPr>
          <p:cNvSpPr>
            <a:spLocks noGrp="1"/>
          </p:cNvSpPr>
          <p:nvPr>
            <p:ph type="title"/>
          </p:nvPr>
        </p:nvSpPr>
        <p:spPr/>
        <p:txBody>
          <a:bodyPr>
            <a:normAutofit fontScale="90000"/>
          </a:bodyPr>
          <a:lstStyle/>
          <a:p>
            <a:pPr algn="ctr"/>
            <a:r>
              <a:rPr lang="en-US" b="1" dirty="0">
                <a:latin typeface="Arial" panose="020B0604020202020204" pitchFamily="34" charset="0"/>
                <a:cs typeface="Arial" panose="020B0604020202020204" pitchFamily="34" charset="0"/>
              </a:rPr>
              <a:t>New Freedom Transportation</a:t>
            </a:r>
          </a:p>
        </p:txBody>
      </p:sp>
      <p:pic>
        <p:nvPicPr>
          <p:cNvPr id="9" name="Picture 8">
            <a:extLst>
              <a:ext uri="{FF2B5EF4-FFF2-40B4-BE49-F238E27FC236}">
                <a16:creationId xmlns:a16="http://schemas.microsoft.com/office/drawing/2014/main" id="{65111076-F768-487C-B758-3E7C753AEFFA}"/>
              </a:ext>
            </a:extLst>
          </p:cNvPr>
          <p:cNvPicPr>
            <a:picLocks noChangeAspect="1"/>
          </p:cNvPicPr>
          <p:nvPr/>
        </p:nvPicPr>
        <p:blipFill rotWithShape="1">
          <a:blip r:embed="rId7">
            <a:extLst>
              <a:ext uri="{28A0092B-C50C-407E-A947-70E740481C1C}">
                <a14:useLocalDpi xmlns:a14="http://schemas.microsoft.com/office/drawing/2010/main" val="0"/>
              </a:ext>
            </a:extLst>
          </a:blip>
          <a:srcRect l="6962" t="744" r="16882"/>
          <a:stretch/>
        </p:blipFill>
        <p:spPr>
          <a:xfrm>
            <a:off x="8053601" y="1291201"/>
            <a:ext cx="1455130" cy="1302668"/>
          </a:xfrm>
          <a:prstGeom prst="rect">
            <a:avLst/>
          </a:prstGeom>
          <a:ln w="38100">
            <a:noFill/>
          </a:ln>
        </p:spPr>
      </p:pic>
      <p:pic>
        <p:nvPicPr>
          <p:cNvPr id="10" name="Picture 9">
            <a:extLst>
              <a:ext uri="{FF2B5EF4-FFF2-40B4-BE49-F238E27FC236}">
                <a16:creationId xmlns:a16="http://schemas.microsoft.com/office/drawing/2014/main" id="{5CF8C2F0-BB52-447B-81FA-BFF9CD232AF0}"/>
              </a:ext>
            </a:extLst>
          </p:cNvPr>
          <p:cNvPicPr>
            <a:picLocks noChangeAspect="1"/>
          </p:cNvPicPr>
          <p:nvPr/>
        </p:nvPicPr>
        <p:blipFill rotWithShape="1">
          <a:blip r:embed="rId8">
            <a:extLst>
              <a:ext uri="{28A0092B-C50C-407E-A947-70E740481C1C}">
                <a14:useLocalDpi xmlns:a14="http://schemas.microsoft.com/office/drawing/2010/main" val="0"/>
              </a:ext>
            </a:extLst>
          </a:blip>
          <a:srcRect t="1145" r="48113" b="-319"/>
          <a:stretch/>
        </p:blipFill>
        <p:spPr>
          <a:xfrm>
            <a:off x="9507845" y="1298450"/>
            <a:ext cx="1186453" cy="1302668"/>
          </a:xfrm>
          <a:prstGeom prst="rect">
            <a:avLst/>
          </a:prstGeom>
        </p:spPr>
      </p:pic>
      <p:pic>
        <p:nvPicPr>
          <p:cNvPr id="11" name="Content Placeholder 14">
            <a:extLst>
              <a:ext uri="{FF2B5EF4-FFF2-40B4-BE49-F238E27FC236}">
                <a16:creationId xmlns:a16="http://schemas.microsoft.com/office/drawing/2014/main" id="{6E24B821-F680-4981-907B-5D57BF873261}"/>
              </a:ext>
            </a:extLst>
          </p:cNvPr>
          <p:cNvPicPr>
            <a:picLocks noChangeAspect="1"/>
          </p:cNvPicPr>
          <p:nvPr/>
        </p:nvPicPr>
        <p:blipFill rotWithShape="1">
          <a:blip r:embed="rId9">
            <a:extLst>
              <a:ext uri="{28A0092B-C50C-407E-A947-70E740481C1C}">
                <a14:useLocalDpi xmlns:a14="http://schemas.microsoft.com/office/drawing/2010/main" val="0"/>
              </a:ext>
            </a:extLst>
          </a:blip>
          <a:srcRect l="5559" t="-28" r="11378"/>
          <a:stretch/>
        </p:blipFill>
        <p:spPr>
          <a:xfrm>
            <a:off x="10694298" y="1298449"/>
            <a:ext cx="1491076" cy="1302669"/>
          </a:xfrm>
          <a:prstGeom prst="rect">
            <a:avLst/>
          </a:prstGeom>
          <a:ln>
            <a:noFill/>
          </a:ln>
          <a:effectLst/>
        </p:spPr>
      </p:pic>
      <p:sp>
        <p:nvSpPr>
          <p:cNvPr id="4" name="TextBox 3">
            <a:extLst>
              <a:ext uri="{FF2B5EF4-FFF2-40B4-BE49-F238E27FC236}">
                <a16:creationId xmlns:a16="http://schemas.microsoft.com/office/drawing/2014/main" id="{61FF52FC-206D-4656-90DC-DEB0645DDA45}"/>
              </a:ext>
            </a:extLst>
          </p:cNvPr>
          <p:cNvSpPr txBox="1"/>
          <p:nvPr/>
        </p:nvSpPr>
        <p:spPr>
          <a:xfrm>
            <a:off x="2257424" y="2814669"/>
            <a:ext cx="562597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dirty="0">
                <a:ln>
                  <a:noFill/>
                </a:ln>
                <a:solidFill>
                  <a:srgbClr val="F1950D"/>
                </a:solidFill>
                <a:effectLst/>
                <a:uLnTx/>
                <a:uFillTx/>
                <a:latin typeface="Arial" panose="020B0604020202020204" pitchFamily="34" charset="0"/>
                <a:cs typeface="Arial" panose="020B0604020202020204" pitchFamily="34" charset="0"/>
              </a:rPr>
              <a:t>Volunteer Driver Mileage Reimbursement (VDMR)</a:t>
            </a:r>
          </a:p>
          <a:p>
            <a:pPr marL="0" marR="0" lvl="0" indent="0" algn="just" defTabSz="914400" rtl="0" eaLnBrk="1" fontAlgn="auto" latinLnBrk="0" hangingPunct="1">
              <a:lnSpc>
                <a:spcPct val="100000"/>
              </a:lnSpc>
              <a:spcBef>
                <a:spcPts val="0"/>
              </a:spcBef>
              <a:spcAft>
                <a:spcPts val="0"/>
              </a:spcAft>
              <a:buClrTx/>
              <a:buSzTx/>
              <a:tabLst/>
              <a:defRPr/>
            </a:pPr>
            <a:r>
              <a:rPr lang="en-US" sz="1600" dirty="0">
                <a:effectLst/>
                <a:latin typeface="Arial" panose="020B0604020202020204" pitchFamily="34" charset="0"/>
                <a:ea typeface="Franklin Gothic Book" panose="020B0503020102020204" pitchFamily="34" charset="0"/>
                <a:cs typeface="Arial" panose="020B0604020202020204" pitchFamily="34" charset="0"/>
              </a:rPr>
              <a:t>VDMR is a client-centered transportation program that gives participants the opportunity to select one or more Volunteer Drivers for their transportation needs. Volunteer Drivers can be selected from a wide range of individuals including family, friends, caregivers, or neighbors.</a:t>
            </a:r>
          </a:p>
        </p:txBody>
      </p:sp>
      <p:sp>
        <p:nvSpPr>
          <p:cNvPr id="18" name="TextBox 17">
            <a:extLst>
              <a:ext uri="{FF2B5EF4-FFF2-40B4-BE49-F238E27FC236}">
                <a16:creationId xmlns:a16="http://schemas.microsoft.com/office/drawing/2014/main" id="{96439AE6-7F17-4EBE-A714-38A702143EBC}"/>
              </a:ext>
            </a:extLst>
          </p:cNvPr>
          <p:cNvSpPr txBox="1"/>
          <p:nvPr/>
        </p:nvSpPr>
        <p:spPr>
          <a:xfrm>
            <a:off x="2230924" y="4704521"/>
            <a:ext cx="5637564"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dirty="0">
                <a:ln>
                  <a:noFill/>
                </a:ln>
                <a:solidFill>
                  <a:srgbClr val="F1950D"/>
                </a:solidFill>
                <a:effectLst/>
                <a:uLnTx/>
                <a:uFillTx/>
                <a:latin typeface="Arial" panose="020B0604020202020204" pitchFamily="34" charset="0"/>
                <a:cs typeface="Arial" panose="020B0604020202020204" pitchFamily="34" charset="0"/>
              </a:rPr>
              <a:t>Taxicab Services Program (TSP)</a:t>
            </a:r>
            <a:endParaRPr lang="en-US" b="1" dirty="0">
              <a:solidFill>
                <a:srgbClr val="46579A"/>
              </a:solidFill>
              <a:effectLst/>
              <a:latin typeface="Arial" panose="020B0604020202020204" pitchFamily="34" charset="0"/>
              <a:cs typeface="Arial" panose="020B0604020202020204" pitchFamily="34" charset="0"/>
            </a:endParaRPr>
          </a:p>
          <a:p>
            <a:pPr algn="just">
              <a:defRPr/>
            </a:pPr>
            <a:r>
              <a:rPr lang="en-US" sz="1600" dirty="0">
                <a:effectLst/>
                <a:latin typeface="Arial" panose="020B0604020202020204" pitchFamily="34" charset="0"/>
                <a:ea typeface="Franklin Gothic Book" panose="020B0503020102020204" pitchFamily="34" charset="0"/>
                <a:cs typeface="Arial" panose="020B0604020202020204" pitchFamily="34" charset="0"/>
              </a:rPr>
              <a:t>TSP services are like traditional taxicab services; however, for a seamless customer service experience, clients are issued a pre-loaded swipe card with a monthly transportation allowance. </a:t>
            </a:r>
          </a:p>
        </p:txBody>
      </p:sp>
      <p:sp>
        <p:nvSpPr>
          <p:cNvPr id="17" name="TextBox 16">
            <a:extLst>
              <a:ext uri="{FF2B5EF4-FFF2-40B4-BE49-F238E27FC236}">
                <a16:creationId xmlns:a16="http://schemas.microsoft.com/office/drawing/2014/main" id="{BD3AC318-FB98-4CCD-974D-70A4D2BF6DB1}"/>
              </a:ext>
            </a:extLst>
          </p:cNvPr>
          <p:cNvSpPr txBox="1"/>
          <p:nvPr/>
        </p:nvSpPr>
        <p:spPr>
          <a:xfrm>
            <a:off x="8053601" y="2586988"/>
            <a:ext cx="4131773" cy="307777"/>
          </a:xfrm>
          <a:prstGeom prst="rect">
            <a:avLst/>
          </a:prstGeom>
          <a:solidFill>
            <a:srgbClr val="46579A"/>
          </a:solidFill>
          <a:ln>
            <a:solidFill>
              <a:srgbClr val="46579A"/>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r>
              <a:rPr kumimoji="0" lang="en-US" sz="14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Keeping </a:t>
            </a:r>
            <a:r>
              <a:rPr kumimoji="0" lang="en-US" sz="1400" b="1" i="1"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YOU</a:t>
            </a:r>
            <a:r>
              <a:rPr kumimoji="0" lang="en-US" sz="14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on the Move!</a:t>
            </a:r>
          </a:p>
        </p:txBody>
      </p:sp>
      <p:sp>
        <p:nvSpPr>
          <p:cNvPr id="7" name="TextBox 6">
            <a:extLst>
              <a:ext uri="{FF2B5EF4-FFF2-40B4-BE49-F238E27FC236}">
                <a16:creationId xmlns:a16="http://schemas.microsoft.com/office/drawing/2014/main" id="{A4A3A88B-8107-3636-DFA1-8A3E59F488CB}"/>
              </a:ext>
            </a:extLst>
          </p:cNvPr>
          <p:cNvSpPr txBox="1"/>
          <p:nvPr/>
        </p:nvSpPr>
        <p:spPr>
          <a:xfrm>
            <a:off x="2260737" y="1266467"/>
            <a:ext cx="5607751" cy="1339469"/>
          </a:xfrm>
          <a:prstGeom prst="rect">
            <a:avLst/>
          </a:prstGeom>
          <a:noFill/>
        </p:spPr>
        <p:txBody>
          <a:bodyPr wrap="square">
            <a:spAutoFit/>
          </a:bodyPr>
          <a:lstStyle/>
          <a:p>
            <a:pPr marL="0" marR="0" algn="just">
              <a:lnSpc>
                <a:spcPct val="115000"/>
              </a:lnSpc>
              <a:spcBef>
                <a:spcPts val="0"/>
              </a:spcBef>
              <a:spcAft>
                <a:spcPts val="600"/>
              </a:spcAft>
            </a:pPr>
            <a:r>
              <a:rPr lang="en-US" dirty="0">
                <a:effectLst/>
                <a:latin typeface="Arial" panose="020B0604020202020204" pitchFamily="34" charset="0"/>
                <a:ea typeface="Calibri" panose="020F0502020204030204" pitchFamily="34" charset="0"/>
                <a:cs typeface="Arial" panose="020B0604020202020204" pitchFamily="34" charset="0"/>
              </a:rPr>
              <a:t>New Freedom Transportation Programs provide transportation throughout the Los Angeles County region to adults 65 years and older and adults with disabilities. </a:t>
            </a:r>
          </a:p>
        </p:txBody>
      </p:sp>
      <p:sp>
        <p:nvSpPr>
          <p:cNvPr id="14" name="TextBox 13">
            <a:extLst>
              <a:ext uri="{FF2B5EF4-FFF2-40B4-BE49-F238E27FC236}">
                <a16:creationId xmlns:a16="http://schemas.microsoft.com/office/drawing/2014/main" id="{2286B96C-6818-CCC1-F7CE-AECA65FA9BEB}"/>
              </a:ext>
            </a:extLst>
          </p:cNvPr>
          <p:cNvSpPr txBox="1"/>
          <p:nvPr/>
        </p:nvSpPr>
        <p:spPr>
          <a:xfrm>
            <a:off x="8125224" y="3026032"/>
            <a:ext cx="3882596" cy="1354217"/>
          </a:xfrm>
          <a:prstGeom prst="rect">
            <a:avLst/>
          </a:prstGeom>
          <a:noFill/>
        </p:spPr>
        <p:txBody>
          <a:bodyPr wrap="square">
            <a:spAutoFit/>
          </a:bodyPr>
          <a:lstStyle/>
          <a:p>
            <a:pPr marR="0" algn="ctr">
              <a:spcBef>
                <a:spcPts val="0"/>
              </a:spcBef>
              <a:spcAft>
                <a:spcPts val="0"/>
              </a:spcAft>
            </a:pPr>
            <a:r>
              <a:rPr lang="es-ES" sz="1200" b="1" dirty="0">
                <a:solidFill>
                  <a:srgbClr val="46579A"/>
                </a:solidFill>
                <a:latin typeface="Arial" panose="020B0604020202020204" pitchFamily="34" charset="0"/>
                <a:ea typeface="Franklin Gothic Book" panose="020B0503020102020204" pitchFamily="34" charset="0"/>
                <a:cs typeface="Arial" panose="020B0604020202020204" pitchFamily="34" charset="0"/>
              </a:rPr>
              <a:t>New Freedom Transportation</a:t>
            </a:r>
          </a:p>
          <a:p>
            <a:pPr marR="0" algn="ctr">
              <a:spcBef>
                <a:spcPts val="0"/>
              </a:spcBef>
              <a:spcAft>
                <a:spcPts val="0"/>
              </a:spcAft>
            </a:pPr>
            <a:r>
              <a:rPr lang="es-ES" sz="1000" dirty="0">
                <a:latin typeface="Arial" panose="020B0604020202020204" pitchFamily="34" charset="0"/>
                <a:ea typeface="Franklin Gothic Book" panose="020B0503020102020204" pitchFamily="34" charset="0"/>
                <a:cs typeface="Arial" panose="020B0604020202020204" pitchFamily="34" charset="0"/>
              </a:rPr>
              <a:t>510 S. Vermont Ave., Floor 11</a:t>
            </a:r>
          </a:p>
          <a:p>
            <a:pPr marR="0" algn="ctr">
              <a:spcBef>
                <a:spcPts val="0"/>
              </a:spcBef>
              <a:spcAft>
                <a:spcPts val="0"/>
              </a:spcAft>
            </a:pPr>
            <a:r>
              <a:rPr lang="es-ES" sz="1000" dirty="0">
                <a:latin typeface="Arial" panose="020B0604020202020204" pitchFamily="34" charset="0"/>
                <a:ea typeface="Franklin Gothic Book" panose="020B0503020102020204" pitchFamily="34" charset="0"/>
                <a:cs typeface="Arial" panose="020B0604020202020204" pitchFamily="34" charset="0"/>
              </a:rPr>
              <a:t>Los Angeles, CA  90020</a:t>
            </a:r>
          </a:p>
          <a:p>
            <a:pPr marR="0" algn="ctr">
              <a:spcBef>
                <a:spcPts val="0"/>
              </a:spcBef>
              <a:spcAft>
                <a:spcPts val="0"/>
              </a:spcAft>
            </a:pPr>
            <a:endParaRPr lang="es-ES" sz="1400" dirty="0">
              <a:latin typeface="Arial" panose="020B0604020202020204" pitchFamily="34" charset="0"/>
              <a:ea typeface="Franklin Gothic Book" panose="020B0503020102020204" pitchFamily="34" charset="0"/>
              <a:cs typeface="Arial" panose="020B0604020202020204" pitchFamily="34" charset="0"/>
            </a:endParaRPr>
          </a:p>
          <a:p>
            <a:pPr marR="0" algn="ctr">
              <a:spcBef>
                <a:spcPts val="0"/>
              </a:spcBef>
              <a:spcAft>
                <a:spcPts val="0"/>
              </a:spcAft>
            </a:pPr>
            <a:r>
              <a:rPr lang="es-ES" sz="1200" b="1" dirty="0">
                <a:solidFill>
                  <a:srgbClr val="46579A"/>
                </a:solidFill>
                <a:latin typeface="Arial" panose="020B0604020202020204" pitchFamily="34" charset="0"/>
                <a:ea typeface="Franklin Gothic Book" panose="020B0503020102020204" pitchFamily="34" charset="0"/>
                <a:cs typeface="Arial" panose="020B0604020202020204" pitchFamily="34" charset="0"/>
              </a:rPr>
              <a:t>(888) </a:t>
            </a:r>
            <a:r>
              <a:rPr lang="es-ES" sz="1200" b="1" dirty="0">
                <a:solidFill>
                  <a:srgbClr val="46579A"/>
                </a:solidFill>
                <a:effectLst/>
                <a:latin typeface="Arial" panose="020B0604020202020204" pitchFamily="34" charset="0"/>
                <a:ea typeface="Franklin Gothic Book" panose="020B0503020102020204" pitchFamily="34" charset="0"/>
                <a:cs typeface="Arial" panose="020B0604020202020204" pitchFamily="34" charset="0"/>
              </a:rPr>
              <a:t>863-7411 </a:t>
            </a:r>
            <a:endParaRPr lang="en-US" sz="1200" b="1" dirty="0">
              <a:solidFill>
                <a:srgbClr val="46579A"/>
              </a:solidFill>
              <a:latin typeface="Arial" panose="020B0604020202020204" pitchFamily="34" charset="0"/>
              <a:ea typeface="Franklin Gothic Book" panose="020B0503020102020204" pitchFamily="34" charset="0"/>
              <a:cs typeface="Arial" panose="020B0604020202020204" pitchFamily="34" charset="0"/>
            </a:endParaRPr>
          </a:p>
          <a:p>
            <a:pPr marR="0" algn="ctr">
              <a:spcBef>
                <a:spcPts val="0"/>
              </a:spcBef>
              <a:spcAft>
                <a:spcPts val="0"/>
              </a:spcAft>
            </a:pPr>
            <a:r>
              <a:rPr lang="es-ES" sz="1100" dirty="0">
                <a:effectLst/>
                <a:latin typeface="Arial" panose="020B0604020202020204" pitchFamily="34" charset="0"/>
                <a:ea typeface="Franklin Gothic Book" panose="020B0503020102020204" pitchFamily="34" charset="0"/>
                <a:cs typeface="Arial" panose="020B0604020202020204" pitchFamily="34" charset="0"/>
              </a:rPr>
              <a:t>Email: </a:t>
            </a:r>
            <a:r>
              <a:rPr lang="es-ES" sz="1100" dirty="0">
                <a:effectLst/>
                <a:latin typeface="Arial" panose="020B0604020202020204" pitchFamily="34" charset="0"/>
                <a:ea typeface="Franklin Gothic Book" panose="020B05030201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newfreedom@ad.lacounty.gov</a:t>
            </a:r>
            <a:r>
              <a:rPr lang="es-ES" sz="1100" dirty="0">
                <a:effectLst/>
                <a:latin typeface="Arial" panose="020B0604020202020204" pitchFamily="34" charset="0"/>
                <a:ea typeface="Franklin Gothic Book" panose="020B0503020102020204" pitchFamily="34" charset="0"/>
                <a:cs typeface="Arial" panose="020B0604020202020204" pitchFamily="34" charset="0"/>
              </a:rPr>
              <a:t> </a:t>
            </a:r>
            <a:endParaRPr lang="en-US" sz="1100" dirty="0">
              <a:latin typeface="Arial" panose="020B0604020202020204" pitchFamily="34" charset="0"/>
              <a:ea typeface="Franklin Gothic Book" panose="020B0503020102020204" pitchFamily="34" charset="0"/>
              <a:cs typeface="Arial" panose="020B0604020202020204" pitchFamily="34" charset="0"/>
            </a:endParaRPr>
          </a:p>
          <a:p>
            <a:pPr marR="0" algn="ctr">
              <a:spcBef>
                <a:spcPts val="0"/>
              </a:spcBef>
              <a:spcAft>
                <a:spcPts val="0"/>
              </a:spcAft>
            </a:pPr>
            <a:r>
              <a:rPr lang="en-US" sz="1100" dirty="0">
                <a:effectLst/>
                <a:latin typeface="Arial" panose="020B0604020202020204" pitchFamily="34" charset="0"/>
                <a:ea typeface="Franklin Gothic Book" panose="020B0503020102020204" pitchFamily="34" charset="0"/>
                <a:cs typeface="Arial" panose="020B0604020202020204" pitchFamily="34" charset="0"/>
              </a:rPr>
              <a:t>Website: </a:t>
            </a:r>
            <a:r>
              <a:rPr lang="en-US" sz="1100" dirty="0">
                <a:effectLst/>
                <a:latin typeface="Arial" panose="020B0604020202020204" pitchFamily="34" charset="0"/>
                <a:ea typeface="Times New Roman" panose="02020603050405020304" pitchFamily="18" charset="0"/>
                <a:cs typeface="Arial" panose="020B0604020202020204" pitchFamily="34" charset="0"/>
                <a:hlinkClick r:id="rId11">
                  <a:extLst>
                    <a:ext uri="{A12FA001-AC4F-418D-AE19-62706E023703}">
                      <ahyp:hlinkClr xmlns:ahyp="http://schemas.microsoft.com/office/drawing/2018/hyperlinkcolor" val="tx"/>
                    </a:ext>
                  </a:extLst>
                </a:hlinkClick>
              </a:rPr>
              <a:t>https://newfreedom.lacounty.gov</a:t>
            </a:r>
            <a:endParaRPr lang="en-US" sz="1100" dirty="0">
              <a:effectLst/>
              <a:latin typeface="Arial" panose="020B0604020202020204" pitchFamily="34" charset="0"/>
              <a:ea typeface="Franklin Gothic Book" panose="020B0503020102020204" pitchFamily="34" charset="0"/>
              <a:cs typeface="Arial" panose="020B0604020202020204" pitchFamily="34" charset="0"/>
            </a:endParaRPr>
          </a:p>
        </p:txBody>
      </p:sp>
      <p:sp>
        <p:nvSpPr>
          <p:cNvPr id="2" name="Slide Number Placeholder 3">
            <a:extLst>
              <a:ext uri="{FF2B5EF4-FFF2-40B4-BE49-F238E27FC236}">
                <a16:creationId xmlns:a16="http://schemas.microsoft.com/office/drawing/2014/main" id="{8CE821B2-1C16-BB9B-8507-C3A8A54396DF}"/>
              </a:ext>
            </a:extLst>
          </p:cNvPr>
          <p:cNvSpPr txBox="1">
            <a:spLocks/>
          </p:cNvSpPr>
          <p:nvPr/>
        </p:nvSpPr>
        <p:spPr>
          <a:xfrm>
            <a:off x="202583" y="65020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6579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319ED508-A334-4D03-AEFF-E7B6D7C2A7A1}" type="slidenum">
              <a:rPr lang="en-US" smtClean="0">
                <a:solidFill>
                  <a:prstClr val="white"/>
                </a:solidFill>
                <a:latin typeface="Calibri" panose="020F0502020204030204"/>
              </a:rPr>
              <a:pPr algn="l">
                <a:defRPr/>
              </a:pPr>
              <a:t>12</a:t>
            </a:fld>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6FAAE049-C047-60AC-17A2-5B9065D5BB61}"/>
              </a:ext>
            </a:extLst>
          </p:cNvPr>
          <p:cNvSpPr txBox="1"/>
          <p:nvPr/>
        </p:nvSpPr>
        <p:spPr>
          <a:xfrm>
            <a:off x="7955451" y="4509980"/>
            <a:ext cx="3882596" cy="21544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dirty="0">
                <a:ln>
                  <a:noFill/>
                </a:ln>
                <a:solidFill>
                  <a:srgbClr val="F1950D"/>
                </a:solidFill>
                <a:effectLst/>
                <a:uLnTx/>
                <a:uFillTx/>
                <a:latin typeface="Arial" panose="020B0604020202020204" pitchFamily="34" charset="0"/>
                <a:cs typeface="Arial" panose="020B0604020202020204" pitchFamily="34" charset="0"/>
              </a:rPr>
              <a:t>Door Assistance Transportation Program (DATP)</a:t>
            </a:r>
          </a:p>
          <a:p>
            <a:pPr algn="just">
              <a:defRPr/>
            </a:pPr>
            <a:r>
              <a:rPr lang="en-US" sz="1600" dirty="0">
                <a:effectLst/>
                <a:latin typeface="Arial" panose="020B0604020202020204" pitchFamily="34" charset="0"/>
                <a:ea typeface="Calibri" panose="020F0502020204030204" pitchFamily="34" charset="0"/>
                <a:cs typeface="Arial" panose="020B0604020202020204" pitchFamily="34" charset="0"/>
              </a:rPr>
              <a:t>DATP is for clients with significant mobility limitations, an escort driver helps clients through the door(s) of their residence or destination(s) and may provide assistance with belongings.  </a:t>
            </a:r>
          </a:p>
          <a:p>
            <a:pPr marL="0" marR="0" lvl="0" indent="0" algn="l" defTabSz="9144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dirty="0">
                <a:ln>
                  <a:noFill/>
                </a:ln>
                <a:solidFill>
                  <a:srgbClr val="46579A"/>
                </a:solidFill>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779654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D74B03D-9CEE-B28D-59ED-318FA63D8D10}"/>
              </a:ext>
            </a:extLst>
          </p:cNvPr>
          <p:cNvSpPr>
            <a:spLocks noGrp="1"/>
          </p:cNvSpPr>
          <p:nvPr>
            <p:ph type="title"/>
          </p:nvPr>
        </p:nvSpPr>
        <p:spPr>
          <a:xfrm>
            <a:off x="-1" y="225530"/>
            <a:ext cx="12192001" cy="692395"/>
          </a:xfrm>
        </p:spPr>
        <p:txBody>
          <a:bodyPr/>
          <a:lstStyle/>
          <a:p>
            <a:r>
              <a:rPr lang="en-US" sz="4000" dirty="0"/>
              <a:t>              Information &amp; Assistance (I &amp; A) </a:t>
            </a:r>
          </a:p>
        </p:txBody>
      </p:sp>
      <p:sp>
        <p:nvSpPr>
          <p:cNvPr id="3" name="Content Placeholder 2">
            <a:extLst>
              <a:ext uri="{FF2B5EF4-FFF2-40B4-BE49-F238E27FC236}">
                <a16:creationId xmlns:a16="http://schemas.microsoft.com/office/drawing/2014/main" id="{EE810888-C35A-BF93-CE50-21B7525DC4F9}"/>
              </a:ext>
            </a:extLst>
          </p:cNvPr>
          <p:cNvSpPr>
            <a:spLocks noGrp="1"/>
          </p:cNvSpPr>
          <p:nvPr>
            <p:ph idx="1"/>
          </p:nvPr>
        </p:nvSpPr>
        <p:spPr>
          <a:xfrm>
            <a:off x="123085" y="2477018"/>
            <a:ext cx="8648127" cy="3685243"/>
          </a:xfrm>
        </p:spPr>
        <p:txBody>
          <a:bodyPr anchor="ctr">
            <a:normAutofit lnSpcReduction="10000"/>
          </a:bodyPr>
          <a:lstStyle/>
          <a:p>
            <a:pPr lvl="1" algn="just"/>
            <a:r>
              <a:rPr lang="en-US" dirty="0">
                <a:latin typeface="Arial" panose="020B0604020202020204" pitchFamily="34" charset="0"/>
                <a:cs typeface="Arial" panose="020B0604020202020204" pitchFamily="34" charset="0"/>
              </a:rPr>
              <a:t>Provide resources/referrals by phone and e-mail to members of the public about community services available to older adults, people with disabilities, caregivers, and others.</a:t>
            </a:r>
          </a:p>
          <a:p>
            <a:pPr marL="457200" lvl="1" indent="0" algn="just">
              <a:buNone/>
            </a:pPr>
            <a:endParaRPr lang="en-US" dirty="0">
              <a:latin typeface="Arial" panose="020B0604020202020204" pitchFamily="34" charset="0"/>
              <a:cs typeface="Arial" panose="020B0604020202020204" pitchFamily="34" charset="0"/>
            </a:endParaRPr>
          </a:p>
          <a:p>
            <a:pPr lvl="1" algn="just"/>
            <a:r>
              <a:rPr lang="en-US" dirty="0">
                <a:latin typeface="Arial" panose="020B0604020202020204" pitchFamily="34" charset="0"/>
                <a:cs typeface="Arial" panose="020B0604020202020204" pitchFamily="34" charset="0"/>
              </a:rPr>
              <a:t>Respond to requests from Los Angeles County Board of Supervisors to assist constituents who have contacted them regarding services available to the community.</a:t>
            </a:r>
          </a:p>
          <a:p>
            <a:pPr marL="457200" lvl="1" indent="0" algn="just">
              <a:buNone/>
            </a:pPr>
            <a:endParaRPr lang="en-US" dirty="0">
              <a:latin typeface="Arial" panose="020B0604020202020204" pitchFamily="34" charset="0"/>
              <a:cs typeface="Arial" panose="020B0604020202020204" pitchFamily="34" charset="0"/>
            </a:endParaRPr>
          </a:p>
          <a:p>
            <a:pPr lvl="1" algn="just"/>
            <a:r>
              <a:rPr lang="en-US" dirty="0">
                <a:latin typeface="Arial" panose="020B0604020202020204" pitchFamily="34" charset="0"/>
                <a:cs typeface="Arial" panose="020B0604020202020204" pitchFamily="34" charset="0"/>
              </a:rPr>
              <a:t>Represent department at outreach events throughout Los Angeles County, raising public awareness of available services and older/dependent adult abuse in general.</a:t>
            </a:r>
          </a:p>
        </p:txBody>
      </p:sp>
      <p:sp>
        <p:nvSpPr>
          <p:cNvPr id="4" name="Slide Number Placeholder 3">
            <a:extLst>
              <a:ext uri="{FF2B5EF4-FFF2-40B4-BE49-F238E27FC236}">
                <a16:creationId xmlns:a16="http://schemas.microsoft.com/office/drawing/2014/main" id="{1BF871C7-A386-4B87-9663-2371A163C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92989624-5167-09DA-F54E-34FCAFDD0B78}"/>
              </a:ext>
            </a:extLst>
          </p:cNvPr>
          <p:cNvSpPr txBox="1">
            <a:spLocks/>
          </p:cNvSpPr>
          <p:nvPr/>
        </p:nvSpPr>
        <p:spPr>
          <a:xfrm>
            <a:off x="446813" y="2508683"/>
            <a:ext cx="11622102" cy="954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46579A"/>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br>
            <a:b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t> </a:t>
            </a:r>
            <a:b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br>
            <a:b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j-ea"/>
                <a:cs typeface="+mj-cs"/>
              </a:rPr>
            </a:br>
            <a:b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j-ea"/>
                <a:cs typeface="+mj-cs"/>
              </a:rPr>
            </a:br>
            <a:br>
              <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br>
            <a:endPar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7" name="Picture 6" descr="A group of people standing around a table with flowers on it&#10;&#10;Description automatically generated with medium confidence">
            <a:extLst>
              <a:ext uri="{FF2B5EF4-FFF2-40B4-BE49-F238E27FC236}">
                <a16:creationId xmlns:a16="http://schemas.microsoft.com/office/drawing/2014/main" id="{06B6C332-18A2-1B2D-39A8-F1B7E3A86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4486" y="3631096"/>
            <a:ext cx="2994991" cy="2579320"/>
          </a:xfrm>
          <a:prstGeom prst="rect">
            <a:avLst/>
          </a:prstGeom>
        </p:spPr>
      </p:pic>
      <p:pic>
        <p:nvPicPr>
          <p:cNvPr id="1026" name="Picture 2" descr="The power of the question mark - SWOOP Analytics® | Workforce Analytics |  Digital Workplace Solution">
            <a:extLst>
              <a:ext uri="{FF2B5EF4-FFF2-40B4-BE49-F238E27FC236}">
                <a16:creationId xmlns:a16="http://schemas.microsoft.com/office/drawing/2014/main" id="{F1279134-4D5D-A969-5EC4-2FA1BB3C5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6165" y="1470992"/>
            <a:ext cx="2952750" cy="20120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D538569-94F0-1BB6-C80D-A90C9ED0DA6D}"/>
              </a:ext>
            </a:extLst>
          </p:cNvPr>
          <p:cNvSpPr txBox="1"/>
          <p:nvPr/>
        </p:nvSpPr>
        <p:spPr>
          <a:xfrm>
            <a:off x="265070" y="1406524"/>
            <a:ext cx="8799416" cy="954107"/>
          </a:xfrm>
          <a:prstGeom prst="rect">
            <a:avLst/>
          </a:prstGeom>
          <a:noFill/>
        </p:spPr>
        <p:txBody>
          <a:bodyPr wrap="square">
            <a:spAutoFit/>
          </a:bodyPr>
          <a:lstStyle/>
          <a:p>
            <a:r>
              <a:rPr lang="en-US" sz="2800" dirty="0">
                <a:effectLst/>
                <a:latin typeface="Arial" panose="020B0604020202020204" pitchFamily="34" charset="0"/>
                <a:ea typeface="Calibri" panose="020F0502020204030204" pitchFamily="34" charset="0"/>
                <a:cs typeface="Arial" panose="020B0604020202020204" pitchFamily="34" charset="0"/>
              </a:rPr>
              <a:t>The Aging &amp; Disabilities Department Information &amp; Assistance (I &amp; A) Unit provides the following services: </a:t>
            </a:r>
            <a:endParaRPr lang="en-US" sz="2800" dirty="0"/>
          </a:p>
        </p:txBody>
      </p:sp>
    </p:spTree>
    <p:extLst>
      <p:ext uri="{BB962C8B-B14F-4D97-AF65-F5344CB8AC3E}">
        <p14:creationId xmlns:p14="http://schemas.microsoft.com/office/powerpoint/2010/main" val="419323166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32CFA2-CEDE-44D2-A503-5CE15B4C1C25}"/>
              </a:ext>
            </a:extLst>
          </p:cNvPr>
          <p:cNvSpPr txBox="1">
            <a:spLocks/>
          </p:cNvSpPr>
          <p:nvPr/>
        </p:nvSpPr>
        <p:spPr>
          <a:xfrm>
            <a:off x="1193251" y="2549387"/>
            <a:ext cx="9896475" cy="17592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Helvetica"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en-US" sz="33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33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33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C48088-DB3D-F041-28C2-97C8F8D3A2AC}"/>
              </a:ext>
            </a:extLst>
          </p:cNvPr>
          <p:cNvSpPr txBox="1"/>
          <p:nvPr/>
        </p:nvSpPr>
        <p:spPr>
          <a:xfrm>
            <a:off x="3068088" y="2195444"/>
            <a:ext cx="6146800" cy="707886"/>
          </a:xfrm>
          <a:prstGeom prst="rect">
            <a:avLst/>
          </a:prstGeom>
          <a:noFill/>
        </p:spPr>
        <p:txBody>
          <a:bodyPr wrap="square">
            <a:spAutoFit/>
          </a:bodyPr>
          <a:lstStyle/>
          <a:p>
            <a:pPr algn="ctr"/>
            <a:r>
              <a:rPr lang="en-US" sz="4000" b="1" dirty="0">
                <a:solidFill>
                  <a:srgbClr val="FAFAFA"/>
                </a:solidFill>
                <a:latin typeface="Arial" panose="020B0604020202020204" pitchFamily="34" charset="0"/>
                <a:cs typeface="Arial" panose="020B0604020202020204" pitchFamily="34" charset="0"/>
              </a:rPr>
              <a:t>COMMISSIONS</a:t>
            </a:r>
            <a:r>
              <a:rPr lang="en-US" sz="4000" dirty="0">
                <a:solidFill>
                  <a:srgbClr val="FAFAFA"/>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1062825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66085-0D5C-8410-C034-442976BF7DCC}"/>
              </a:ext>
            </a:extLst>
          </p:cNvPr>
          <p:cNvSpPr>
            <a:spLocks noGrp="1"/>
          </p:cNvSpPr>
          <p:nvPr>
            <p:ph type="title"/>
          </p:nvPr>
        </p:nvSpPr>
        <p:spPr>
          <a:xfrm>
            <a:off x="-1" y="225530"/>
            <a:ext cx="12192001" cy="692395"/>
          </a:xfrm>
        </p:spPr>
        <p:txBody>
          <a:bodyPr/>
          <a:lstStyle/>
          <a:p>
            <a:r>
              <a:rPr lang="en-US" sz="4000" dirty="0"/>
              <a:t>              Los Angeles County Commission for Older Adults (LACCOA)</a:t>
            </a:r>
          </a:p>
        </p:txBody>
      </p:sp>
      <p:sp>
        <p:nvSpPr>
          <p:cNvPr id="3" name="Content Placeholder 2">
            <a:extLst>
              <a:ext uri="{FF2B5EF4-FFF2-40B4-BE49-F238E27FC236}">
                <a16:creationId xmlns:a16="http://schemas.microsoft.com/office/drawing/2014/main" id="{EE810888-C35A-BF93-CE50-21B7525DC4F9}"/>
              </a:ext>
            </a:extLst>
          </p:cNvPr>
          <p:cNvSpPr>
            <a:spLocks noGrp="1"/>
          </p:cNvSpPr>
          <p:nvPr>
            <p:ph idx="1"/>
          </p:nvPr>
        </p:nvSpPr>
        <p:spPr>
          <a:xfrm>
            <a:off x="145169" y="1221024"/>
            <a:ext cx="9171909" cy="4989391"/>
          </a:xfrm>
        </p:spPr>
        <p:txBody>
          <a:bodyPr anchor="ctr">
            <a:normAutofit/>
          </a:bodyPr>
          <a:lstStyle/>
          <a:p>
            <a:pPr algn="just"/>
            <a:r>
              <a:rPr lang="en-US" dirty="0">
                <a:latin typeface="Arial" panose="020B0604020202020204" pitchFamily="34" charset="0"/>
                <a:cs typeface="Arial" panose="020B0604020202020204" pitchFamily="34" charset="0"/>
              </a:rPr>
              <a:t>LACCOA advocates and provides advice regarding the needs and welfare of older adults (age 60+) in LA County. </a:t>
            </a:r>
          </a:p>
          <a:p>
            <a:pPr marL="0" indent="0" algn="just">
              <a:buNone/>
            </a:pP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Recommendations are given to the Board of Supervisors, the LA County Aging &amp; Disabilities Department (AD), and other entities that provide services to older adults regarding their health, well-being, and rights. </a:t>
            </a:r>
          </a:p>
          <a:p>
            <a:pPr marL="0" indent="0" algn="just">
              <a:buNone/>
            </a:pP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LACCOA also serves as the advisory council to the LA County Area Agency on Aging (AAA) as mandated under the Older Americans Act.</a:t>
            </a:r>
          </a:p>
        </p:txBody>
      </p:sp>
      <p:sp>
        <p:nvSpPr>
          <p:cNvPr id="4" name="Slide Number Placeholder 3">
            <a:extLst>
              <a:ext uri="{FF2B5EF4-FFF2-40B4-BE49-F238E27FC236}">
                <a16:creationId xmlns:a16="http://schemas.microsoft.com/office/drawing/2014/main" id="{1BF871C7-A386-4B87-9663-2371A163C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92989624-5167-09DA-F54E-34FCAFDD0B78}"/>
              </a:ext>
            </a:extLst>
          </p:cNvPr>
          <p:cNvSpPr txBox="1">
            <a:spLocks/>
          </p:cNvSpPr>
          <p:nvPr/>
        </p:nvSpPr>
        <p:spPr>
          <a:xfrm>
            <a:off x="569898" y="2489808"/>
            <a:ext cx="11622102" cy="122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46579A"/>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br>
            <a:b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t> </a:t>
            </a:r>
            <a:b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br>
            <a:b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j-ea"/>
                <a:cs typeface="+mj-cs"/>
              </a:rPr>
            </a:br>
            <a:b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j-ea"/>
                <a:cs typeface="+mj-cs"/>
              </a:rPr>
            </a:br>
            <a:br>
              <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br>
            <a:endPar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16" name="Picture 15" descr="LACCOA LOGO FINAL">
            <a:extLst>
              <a:ext uri="{FF2B5EF4-FFF2-40B4-BE49-F238E27FC236}">
                <a16:creationId xmlns:a16="http://schemas.microsoft.com/office/drawing/2014/main" id="{A34536C1-DF45-9426-63F8-9B7D836AD0E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1807" y="1404976"/>
            <a:ext cx="2200289" cy="2169664"/>
          </a:xfrm>
          <a:prstGeom prst="rect">
            <a:avLst/>
          </a:prstGeom>
          <a:noFill/>
          <a:ln>
            <a:noFill/>
          </a:ln>
        </p:spPr>
      </p:pic>
      <p:pic>
        <p:nvPicPr>
          <p:cNvPr id="6" name="Picture 5">
            <a:extLst>
              <a:ext uri="{FF2B5EF4-FFF2-40B4-BE49-F238E27FC236}">
                <a16:creationId xmlns:a16="http://schemas.microsoft.com/office/drawing/2014/main" id="{B213DA05-171B-C445-8D71-618F4F826BC1}"/>
              </a:ext>
            </a:extLst>
          </p:cNvPr>
          <p:cNvPicPr>
            <a:picLocks noChangeAspect="1"/>
          </p:cNvPicPr>
          <p:nvPr/>
        </p:nvPicPr>
        <p:blipFill>
          <a:blip r:embed="rId4"/>
          <a:stretch>
            <a:fillRect/>
          </a:stretch>
        </p:blipFill>
        <p:spPr>
          <a:xfrm>
            <a:off x="9445658" y="3989398"/>
            <a:ext cx="2601173" cy="1990211"/>
          </a:xfrm>
          <a:prstGeom prst="rect">
            <a:avLst/>
          </a:prstGeom>
        </p:spPr>
      </p:pic>
    </p:spTree>
    <p:extLst>
      <p:ext uri="{BB962C8B-B14F-4D97-AF65-F5344CB8AC3E}">
        <p14:creationId xmlns:p14="http://schemas.microsoft.com/office/powerpoint/2010/main" val="3320303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D74B03D-9CEE-B28D-59ED-318FA63D8D10}"/>
              </a:ext>
            </a:extLst>
          </p:cNvPr>
          <p:cNvSpPr>
            <a:spLocks noGrp="1"/>
          </p:cNvSpPr>
          <p:nvPr>
            <p:ph type="title"/>
          </p:nvPr>
        </p:nvSpPr>
        <p:spPr>
          <a:xfrm>
            <a:off x="-1" y="225530"/>
            <a:ext cx="12192001" cy="692395"/>
          </a:xfrm>
        </p:spPr>
        <p:txBody>
          <a:bodyPr/>
          <a:lstStyle/>
          <a:p>
            <a:r>
              <a:rPr lang="en-US" sz="4000" dirty="0"/>
              <a:t>              Los Angeles County Commission on Disabilities (LACCOD) </a:t>
            </a:r>
          </a:p>
        </p:txBody>
      </p:sp>
      <p:sp>
        <p:nvSpPr>
          <p:cNvPr id="3" name="Content Placeholder 2">
            <a:extLst>
              <a:ext uri="{FF2B5EF4-FFF2-40B4-BE49-F238E27FC236}">
                <a16:creationId xmlns:a16="http://schemas.microsoft.com/office/drawing/2014/main" id="{EE810888-C35A-BF93-CE50-21B7525DC4F9}"/>
              </a:ext>
            </a:extLst>
          </p:cNvPr>
          <p:cNvSpPr>
            <a:spLocks noGrp="1"/>
          </p:cNvSpPr>
          <p:nvPr>
            <p:ph idx="1"/>
          </p:nvPr>
        </p:nvSpPr>
        <p:spPr>
          <a:xfrm>
            <a:off x="275919" y="1379342"/>
            <a:ext cx="8648127" cy="4989391"/>
          </a:xfrm>
        </p:spPr>
        <p:txBody>
          <a:bodyPr anchor="ctr">
            <a:normAutofit lnSpcReduction="10000"/>
          </a:bodyPr>
          <a:lstStyle/>
          <a:p>
            <a:pPr algn="just"/>
            <a:r>
              <a:rPr lang="en-US" dirty="0">
                <a:latin typeface="Arial" panose="020B0604020202020204" pitchFamily="34" charset="0"/>
                <a:cs typeface="Arial" panose="020B0604020202020204" pitchFamily="34" charset="0"/>
              </a:rPr>
              <a:t>LACCOD advises the Board of Supervisors on a range of issues affecting the lives of people with disabilities, taking action to achieve a barrier-free County where people with disabilities have equal access to programs and services. </a:t>
            </a:r>
          </a:p>
          <a:p>
            <a:pPr marL="0" indent="0" algn="just">
              <a:buNone/>
            </a:pP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LACCOD focuses on issues of employment, education, diversity, health, housing, transportation, access, and recreation. </a:t>
            </a:r>
          </a:p>
          <a:p>
            <a:pPr marL="0" indent="0" algn="just">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LACCOD also monitors the quality of municipal services, evaluates policy, and recommends improvements and other changes to existing laws.</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BF871C7-A386-4B87-9663-2371A163C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92989624-5167-09DA-F54E-34FCAFDD0B78}"/>
              </a:ext>
            </a:extLst>
          </p:cNvPr>
          <p:cNvSpPr txBox="1">
            <a:spLocks/>
          </p:cNvSpPr>
          <p:nvPr/>
        </p:nvSpPr>
        <p:spPr>
          <a:xfrm>
            <a:off x="569898" y="2489808"/>
            <a:ext cx="11622102" cy="122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46579A"/>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br>
            <a:b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t> </a:t>
            </a:r>
            <a:br>
              <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rPr>
            </a:br>
            <a:b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j-ea"/>
                <a:cs typeface="+mj-cs"/>
              </a:rPr>
            </a:br>
            <a:b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j-ea"/>
                <a:cs typeface="+mj-cs"/>
              </a:rPr>
            </a:br>
            <a:br>
              <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br>
            <a:endPar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 name="Picture 1" descr="A group of people posing for a photo&#10;&#10;Description automatically generated">
            <a:extLst>
              <a:ext uri="{FF2B5EF4-FFF2-40B4-BE49-F238E27FC236}">
                <a16:creationId xmlns:a16="http://schemas.microsoft.com/office/drawing/2014/main" id="{B628FF1B-643F-6686-6703-2787C8295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999" y="3767415"/>
            <a:ext cx="2647082" cy="2117542"/>
          </a:xfrm>
          <a:prstGeom prst="rect">
            <a:avLst/>
          </a:prstGeom>
        </p:spPr>
      </p:pic>
      <p:pic>
        <p:nvPicPr>
          <p:cNvPr id="5" name="Picture 2">
            <a:extLst>
              <a:ext uri="{FF2B5EF4-FFF2-40B4-BE49-F238E27FC236}">
                <a16:creationId xmlns:a16="http://schemas.microsoft.com/office/drawing/2014/main" id="{CEC9A606-227A-FFB9-A684-06C377A16355}"/>
              </a:ext>
            </a:extLst>
          </p:cNvPr>
          <p:cNvPicPr>
            <a:picLocks noChangeAspect="1"/>
          </p:cNvPicPr>
          <p:nvPr/>
        </p:nvPicPr>
        <p:blipFill>
          <a:blip r:embed="rId4"/>
          <a:stretch>
            <a:fillRect/>
          </a:stretch>
        </p:blipFill>
        <p:spPr>
          <a:xfrm>
            <a:off x="9273816" y="1379342"/>
            <a:ext cx="2637448" cy="1973592"/>
          </a:xfrm>
          <a:prstGeom prst="rect">
            <a:avLst/>
          </a:prstGeom>
        </p:spPr>
      </p:pic>
    </p:spTree>
    <p:extLst>
      <p:ext uri="{BB962C8B-B14F-4D97-AF65-F5344CB8AC3E}">
        <p14:creationId xmlns:p14="http://schemas.microsoft.com/office/powerpoint/2010/main" val="150594845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F3C3B-E9D7-483C-8F9F-E124EF7FA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138" y="783167"/>
            <a:ext cx="5291666" cy="5291666"/>
          </a:xfrm>
          <a:prstGeom prst="rect">
            <a:avLst/>
          </a:prstGeom>
        </p:spPr>
      </p:pic>
      <p:pic>
        <p:nvPicPr>
          <p:cNvPr id="13" name="Picture 12" descr="A picture containing text, indoor, keyboard, lined&#10;&#10;Description automatically generated">
            <a:extLst>
              <a:ext uri="{FF2B5EF4-FFF2-40B4-BE49-F238E27FC236}">
                <a16:creationId xmlns:a16="http://schemas.microsoft.com/office/drawing/2014/main" id="{883A3647-87AB-4A8F-8D9D-588F36AEB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68755">
            <a:off x="652586" y="896278"/>
            <a:ext cx="4898523" cy="2510492"/>
          </a:xfrm>
          <a:prstGeom prst="rect">
            <a:avLst/>
          </a:prstGeom>
        </p:spPr>
      </p:pic>
      <p:sp>
        <p:nvSpPr>
          <p:cNvPr id="5" name="Slide Number Placeholder 3">
            <a:extLst>
              <a:ext uri="{FF2B5EF4-FFF2-40B4-BE49-F238E27FC236}">
                <a16:creationId xmlns:a16="http://schemas.microsoft.com/office/drawing/2014/main" id="{971E1424-DE55-686B-05C1-CA9EFA0901E0}"/>
              </a:ext>
            </a:extLst>
          </p:cNvPr>
          <p:cNvSpPr>
            <a:spLocks noGrp="1"/>
          </p:cNvSpPr>
          <p:nvPr>
            <p:ph type="sldNum" sz="quarter" idx="12"/>
          </p:nvPr>
        </p:nvSpPr>
        <p:spPr>
          <a:xfrm>
            <a:off x="202583" y="65020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516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66D7EF-98B0-1062-04D7-8EBEB4A0F9C2}"/>
              </a:ext>
            </a:extLst>
          </p:cNvPr>
          <p:cNvSpPr/>
          <p:nvPr/>
        </p:nvSpPr>
        <p:spPr>
          <a:xfrm>
            <a:off x="-8310" y="8313"/>
            <a:ext cx="8686798" cy="6226232"/>
          </a:xfrm>
          <a:prstGeom prst="rect">
            <a:avLst/>
          </a:prstGeom>
          <a:solidFill>
            <a:srgbClr val="4657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DA0C9CE-F419-5827-AD0C-6150E440D3BE}"/>
              </a:ext>
            </a:extLst>
          </p:cNvPr>
          <p:cNvPicPr>
            <a:picLocks noChangeAspect="1"/>
          </p:cNvPicPr>
          <p:nvPr/>
        </p:nvPicPr>
        <p:blipFill>
          <a:blip r:embed="rId2"/>
          <a:stretch>
            <a:fillRect/>
          </a:stretch>
        </p:blipFill>
        <p:spPr>
          <a:xfrm>
            <a:off x="4347552" y="0"/>
            <a:ext cx="6456698" cy="6359848"/>
          </a:xfrm>
          <a:prstGeom prst="rect">
            <a:avLst/>
          </a:prstGeom>
        </p:spPr>
      </p:pic>
      <p:sp>
        <p:nvSpPr>
          <p:cNvPr id="4" name="Slide Number Placeholder 3">
            <a:extLst>
              <a:ext uri="{FF2B5EF4-FFF2-40B4-BE49-F238E27FC236}">
                <a16:creationId xmlns:a16="http://schemas.microsoft.com/office/drawing/2014/main" id="{66C1C826-BEF4-451C-87CA-146CC676E949}"/>
              </a:ext>
            </a:extLst>
          </p:cNvPr>
          <p:cNvSpPr>
            <a:spLocks noGrp="1"/>
          </p:cNvSpPr>
          <p:nvPr>
            <p:ph type="sldNum" sz="quarter" idx="12"/>
          </p:nvPr>
        </p:nvSpPr>
        <p:spPr>
          <a:xfrm>
            <a:off x="-274493" y="6482173"/>
            <a:ext cx="2743200" cy="365125"/>
          </a:xfrm>
          <a:prstGeom prst="ellipse">
            <a:avLst/>
          </a:prstGeom>
        </p:spPr>
        <p:txBody>
          <a:bodyPr vert="horz" lIns="91440" tIns="45720" rIns="91440" bIns="45720" rtlCol="0" anchor="ctr">
            <a:normAutofit/>
          </a:bodyPr>
          <a:lstStyle/>
          <a:p>
            <a:pPr marR="0" lvl="0" indent="0" fontAlgn="auto">
              <a:lnSpc>
                <a:spcPct val="90000"/>
              </a:lnSpc>
              <a:spcBef>
                <a:spcPts val="0"/>
              </a:spcBef>
              <a:spcAft>
                <a:spcPts val="600"/>
              </a:spcAft>
              <a:buClrTx/>
              <a:buSzTx/>
              <a:buFontTx/>
              <a:buNone/>
              <a:tabLst/>
              <a:defRPr/>
            </a:pPr>
            <a:fld id="{319ED508-A334-4D03-AEFF-E7B6D7C2A7A1}" type="slidenum">
              <a:rPr kumimoji="0" lang="en-US" sz="1100" b="0" i="0" u="none" strike="noStrike" cap="none" spc="0" normalizeH="0" baseline="0" noProof="0">
                <a:ln>
                  <a:noFill/>
                </a:ln>
                <a:solidFill>
                  <a:srgbClr val="FFFFFF"/>
                </a:solidFill>
                <a:effectLst/>
                <a:uLnTx/>
                <a:uFillTx/>
              </a:rPr>
              <a:pPr marR="0" lvl="0" indent="0" fontAlgn="auto">
                <a:lnSpc>
                  <a:spcPct val="90000"/>
                </a:lnSpc>
                <a:spcBef>
                  <a:spcPts val="0"/>
                </a:spcBef>
                <a:spcAft>
                  <a:spcPts val="600"/>
                </a:spcAft>
                <a:buClrTx/>
                <a:buSzTx/>
                <a:buFontTx/>
                <a:buNone/>
                <a:tabLst/>
                <a:defRPr/>
              </a:pPr>
              <a:t>18</a:t>
            </a:fld>
            <a:endParaRPr kumimoji="0" lang="en-US" sz="1100" b="0" i="0" u="none" strike="noStrike" cap="none" spc="0" normalizeH="0" baseline="0" noProof="0" dirty="0">
              <a:ln>
                <a:noFill/>
              </a:ln>
              <a:solidFill>
                <a:srgbClr val="FFFFFF"/>
              </a:solidFill>
              <a:effectLst/>
              <a:uLnTx/>
              <a:uFillTx/>
            </a:endParaRPr>
          </a:p>
        </p:txBody>
      </p:sp>
      <p:pic>
        <p:nvPicPr>
          <p:cNvPr id="1026" name="Picture 2">
            <a:extLst>
              <a:ext uri="{FF2B5EF4-FFF2-40B4-BE49-F238E27FC236}">
                <a16:creationId xmlns:a16="http://schemas.microsoft.com/office/drawing/2014/main" id="{11FBB073-9A7B-869F-0BA0-84F0FCAF5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8" y="2596333"/>
            <a:ext cx="4291330" cy="120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853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C09E97-EFD2-7E50-0C1F-BC66F6E253A8}"/>
              </a:ext>
            </a:extLst>
          </p:cNvPr>
          <p:cNvSpPr txBox="1"/>
          <p:nvPr/>
        </p:nvSpPr>
        <p:spPr>
          <a:xfrm>
            <a:off x="4785379" y="1971824"/>
            <a:ext cx="6804656" cy="2246769"/>
          </a:xfrm>
          <a:prstGeom prst="rect">
            <a:avLst/>
          </a:prstGeom>
          <a:noFill/>
        </p:spPr>
        <p:txBody>
          <a:bodyPr wrap="square" rtlCol="0">
            <a:spAutoFit/>
          </a:bodyPr>
          <a:lstStyle/>
          <a:p>
            <a:pPr algn="just"/>
            <a:r>
              <a:rPr lang="en-US" sz="2800" dirty="0">
                <a:solidFill>
                  <a:schemeClr val="bg1"/>
                </a:solidFill>
                <a:latin typeface="Arial" panose="020B0604020202020204" pitchFamily="34" charset="0"/>
                <a:cs typeface="Arial" panose="020B0604020202020204" pitchFamily="34" charset="0"/>
              </a:rPr>
              <a:t>On July 1, 2022, the Board of Supervisors created a new County department dedicated to providing aging and disability services. The new Los Angeles County Aging &amp; Disabilities Department (AD).</a:t>
            </a:r>
          </a:p>
        </p:txBody>
      </p:sp>
      <p:sp>
        <p:nvSpPr>
          <p:cNvPr id="9" name="TextBox 8">
            <a:extLst>
              <a:ext uri="{FF2B5EF4-FFF2-40B4-BE49-F238E27FC236}">
                <a16:creationId xmlns:a16="http://schemas.microsoft.com/office/drawing/2014/main" id="{E7B52BA0-B38C-421C-7A48-17B67A22AF07}"/>
              </a:ext>
            </a:extLst>
          </p:cNvPr>
          <p:cNvSpPr txBox="1"/>
          <p:nvPr/>
        </p:nvSpPr>
        <p:spPr>
          <a:xfrm>
            <a:off x="477345" y="5204971"/>
            <a:ext cx="3725292" cy="461665"/>
          </a:xfrm>
          <a:prstGeom prst="rect">
            <a:avLst/>
          </a:prstGeom>
          <a:noFill/>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Dr. Laura Trejo, Director</a:t>
            </a:r>
          </a:p>
        </p:txBody>
      </p:sp>
      <p:pic>
        <p:nvPicPr>
          <p:cNvPr id="3" name="Picture 2" descr="A picture containing person, wearing, posing, coat&#10;&#10;Description automatically generated">
            <a:extLst>
              <a:ext uri="{FF2B5EF4-FFF2-40B4-BE49-F238E27FC236}">
                <a16:creationId xmlns:a16="http://schemas.microsoft.com/office/drawing/2014/main" id="{74259F25-A7D5-BE2B-4D3C-8A0901C08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04" y="1410375"/>
            <a:ext cx="3987771" cy="3660289"/>
          </a:xfrm>
          <a:prstGeom prst="rect">
            <a:avLst/>
          </a:prstGeom>
        </p:spPr>
      </p:pic>
    </p:spTree>
    <p:extLst>
      <p:ext uri="{BB962C8B-B14F-4D97-AF65-F5344CB8AC3E}">
        <p14:creationId xmlns:p14="http://schemas.microsoft.com/office/powerpoint/2010/main" val="1570166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32CFA2-CEDE-44D2-A503-5CE15B4C1C25}"/>
              </a:ext>
            </a:extLst>
          </p:cNvPr>
          <p:cNvSpPr txBox="1">
            <a:spLocks/>
          </p:cNvSpPr>
          <p:nvPr/>
        </p:nvSpPr>
        <p:spPr>
          <a:xfrm>
            <a:off x="1193251" y="2549387"/>
            <a:ext cx="9896475" cy="175922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Helvetica"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en-US" sz="33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33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3300" b="1" dirty="0">
              <a:latin typeface="Arial" panose="020B0604020202020204" pitchFamily="34" charset="0"/>
              <a:cs typeface="Arial" panose="020B0604020202020204" pitchFamily="34" charset="0"/>
            </a:endParaRPr>
          </a:p>
        </p:txBody>
      </p:sp>
      <p:sp>
        <p:nvSpPr>
          <p:cNvPr id="2" name="Title 2">
            <a:extLst>
              <a:ext uri="{FF2B5EF4-FFF2-40B4-BE49-F238E27FC236}">
                <a16:creationId xmlns:a16="http://schemas.microsoft.com/office/drawing/2014/main" id="{F45E1DB6-8F9A-048F-E3F1-90C3A2311257}"/>
              </a:ext>
            </a:extLst>
          </p:cNvPr>
          <p:cNvSpPr txBox="1">
            <a:spLocks/>
          </p:cNvSpPr>
          <p:nvPr/>
        </p:nvSpPr>
        <p:spPr>
          <a:xfrm>
            <a:off x="-162561" y="2203189"/>
            <a:ext cx="12192001" cy="692395"/>
          </a:xfrm>
          <a:prstGeom prst="rect">
            <a:avLst/>
          </a:prstGeom>
        </p:spPr>
        <p:txBody>
          <a:bodyPr/>
          <a:lstStyle>
            <a:lvl1pPr algn="l" defTabSz="914400" rtl="0" eaLnBrk="1" latinLnBrk="0" hangingPunct="1">
              <a:lnSpc>
                <a:spcPct val="90000"/>
              </a:lnSpc>
              <a:spcBef>
                <a:spcPct val="0"/>
              </a:spcBef>
              <a:buNone/>
              <a:defRPr sz="4000" kern="1200">
                <a:solidFill>
                  <a:srgbClr val="46579A"/>
                </a:solidFill>
                <a:latin typeface="Helvetica" pitchFamily="2" charset="0"/>
                <a:ea typeface="+mj-ea"/>
                <a:cs typeface="+mj-cs"/>
              </a:defRPr>
            </a:lvl1pPr>
          </a:lstStyle>
          <a:p>
            <a:pPr algn="ctr"/>
            <a:r>
              <a:rPr lang="en-US">
                <a:solidFill>
                  <a:schemeClr val="bg1"/>
                </a:solidFill>
              </a:rPr>
              <a:t>Who We Are &amp; What We Do</a:t>
            </a:r>
            <a:endParaRPr lang="en-US" dirty="0">
              <a:solidFill>
                <a:schemeClr val="bg1"/>
              </a:solidFill>
            </a:endParaRPr>
          </a:p>
        </p:txBody>
      </p:sp>
    </p:spTree>
    <p:extLst>
      <p:ext uri="{BB962C8B-B14F-4D97-AF65-F5344CB8AC3E}">
        <p14:creationId xmlns:p14="http://schemas.microsoft.com/office/powerpoint/2010/main" val="3188031972"/>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5F48C9-36D9-813A-7A3A-A2E1688E54AD}"/>
              </a:ext>
            </a:extLst>
          </p:cNvPr>
          <p:cNvSpPr>
            <a:spLocks noGrp="1"/>
          </p:cNvSpPr>
          <p:nvPr>
            <p:ph type="title"/>
          </p:nvPr>
        </p:nvSpPr>
        <p:spPr/>
        <p:txBody>
          <a:bodyPr/>
          <a:lstStyle/>
          <a:p>
            <a:r>
              <a:rPr lang="en-US" dirty="0"/>
              <a:t>Who We Are &amp; What We Do</a:t>
            </a:r>
          </a:p>
        </p:txBody>
      </p:sp>
      <p:sp>
        <p:nvSpPr>
          <p:cNvPr id="4" name="Slide Number Placeholder 3">
            <a:extLst>
              <a:ext uri="{FF2B5EF4-FFF2-40B4-BE49-F238E27FC236}">
                <a16:creationId xmlns:a16="http://schemas.microsoft.com/office/drawing/2014/main" id="{1BF871C7-A386-4B87-9663-2371A163C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Content Placeholder 2">
            <a:extLst>
              <a:ext uri="{FF2B5EF4-FFF2-40B4-BE49-F238E27FC236}">
                <a16:creationId xmlns:a16="http://schemas.microsoft.com/office/drawing/2014/main" id="{CC41E5B0-9D56-50A6-A302-868070DA091C}"/>
              </a:ext>
            </a:extLst>
          </p:cNvPr>
          <p:cNvSpPr txBox="1">
            <a:spLocks/>
          </p:cNvSpPr>
          <p:nvPr/>
        </p:nvSpPr>
        <p:spPr>
          <a:xfrm>
            <a:off x="6096000" y="1676400"/>
            <a:ext cx="5618480" cy="405201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46579A"/>
              </a:buClr>
              <a:buFont typeface="Arial" panose="020B0604020202020204" pitchFamily="34" charset="0"/>
              <a:buChar char="•"/>
              <a:defRPr sz="24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500"/>
              </a:spcBef>
              <a:buClr>
                <a:srgbClr val="46579A"/>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500"/>
              </a:spcBef>
              <a:buClr>
                <a:srgbClr val="46579A"/>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500"/>
              </a:spcBef>
              <a:buClr>
                <a:srgbClr val="46579A"/>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500"/>
              </a:spcBef>
              <a:buClr>
                <a:srgbClr val="46579A"/>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8838" marR="0" lvl="1" indent="-401638" algn="l" defTabSz="457200" rtl="0" eaLnBrk="1" fontAlgn="auto" latinLnBrk="0" hangingPunct="1">
              <a:lnSpc>
                <a:spcPct val="15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002060"/>
              </a:solidFill>
              <a:effectLst/>
              <a:uLnTx/>
              <a:uFillTx/>
              <a:latin typeface="Helvetica" pitchFamily="2" charset="0"/>
              <a:ea typeface="+mn-ea"/>
              <a:cs typeface="+mn-cs"/>
            </a:endParaRPr>
          </a:p>
          <a:p>
            <a:pPr marL="858838" marR="0" lvl="1" indent="-401638" algn="l" defTabSz="4572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1000"/>
              </a:spcBef>
              <a:spcAft>
                <a:spcPts val="0"/>
              </a:spcAft>
              <a:buClr>
                <a:srgbClr val="46579A"/>
              </a:buClr>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Helvetica" pitchFamily="2" charset="0"/>
              <a:ea typeface="+mn-ea"/>
              <a:cs typeface="+mn-cs"/>
            </a:endParaRPr>
          </a:p>
        </p:txBody>
      </p:sp>
      <p:pic>
        <p:nvPicPr>
          <p:cNvPr id="54" name="Picture 53" descr="A group of people posing for a photo&#10;&#10;Description automatically generated">
            <a:extLst>
              <a:ext uri="{FF2B5EF4-FFF2-40B4-BE49-F238E27FC236}">
                <a16:creationId xmlns:a16="http://schemas.microsoft.com/office/drawing/2014/main" id="{5CF75540-F36D-B781-1910-4F0592C58E8D}"/>
              </a:ext>
            </a:extLst>
          </p:cNvPr>
          <p:cNvPicPr>
            <a:picLocks noChangeAspect="1"/>
          </p:cNvPicPr>
          <p:nvPr/>
        </p:nvPicPr>
        <p:blipFill rotWithShape="1">
          <a:blip r:embed="rId2">
            <a:extLst>
              <a:ext uri="{28A0092B-C50C-407E-A947-70E740481C1C}">
                <a14:useLocalDpi xmlns:a14="http://schemas.microsoft.com/office/drawing/2010/main" val="0"/>
              </a:ext>
            </a:extLst>
          </a:blip>
          <a:srcRect l="10612" r="4857" b="-1"/>
          <a:stretch/>
        </p:blipFill>
        <p:spPr>
          <a:xfrm>
            <a:off x="5970104" y="1326121"/>
            <a:ext cx="6111903" cy="4985875"/>
          </a:xfrm>
          <a:prstGeom prst="rect">
            <a:avLst/>
          </a:prstGeom>
        </p:spPr>
      </p:pic>
      <p:sp>
        <p:nvSpPr>
          <p:cNvPr id="2" name="Content Placeholder 2">
            <a:extLst>
              <a:ext uri="{FF2B5EF4-FFF2-40B4-BE49-F238E27FC236}">
                <a16:creationId xmlns:a16="http://schemas.microsoft.com/office/drawing/2014/main" id="{E1B4C666-FAAF-4E2E-D960-61D329D35A57}"/>
              </a:ext>
            </a:extLst>
          </p:cNvPr>
          <p:cNvSpPr txBox="1">
            <a:spLocks/>
          </p:cNvSpPr>
          <p:nvPr/>
        </p:nvSpPr>
        <p:spPr>
          <a:xfrm>
            <a:off x="62075" y="1327483"/>
            <a:ext cx="5767416" cy="553969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46579A"/>
              </a:buClr>
              <a:buFont typeface="Arial" panose="020B0604020202020204" pitchFamily="34" charset="0"/>
              <a:buChar char="•"/>
              <a:defRPr sz="24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500"/>
              </a:spcBef>
              <a:buClr>
                <a:srgbClr val="46579A"/>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500"/>
              </a:spcBef>
              <a:buClr>
                <a:srgbClr val="46579A"/>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500"/>
              </a:spcBef>
              <a:buClr>
                <a:srgbClr val="46579A"/>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500"/>
              </a:spcBef>
              <a:buClr>
                <a:srgbClr val="46579A"/>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just" defTabSz="457200" rtl="0" eaLnBrk="1" fontAlgn="auto" latinLnBrk="0" hangingPunct="1">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80D6"/>
                </a:solidFill>
                <a:effectLst/>
                <a:uLnTx/>
                <a:uFillTx/>
                <a:latin typeface="Arial" panose="020B0604020202020204" pitchFamily="34" charset="0"/>
                <a:cs typeface="Arial" panose="020B0604020202020204" pitchFamily="34" charset="0"/>
              </a:rPr>
              <a:t>Our vision is</a:t>
            </a:r>
          </a:p>
          <a:p>
            <a:pPr marL="858838" marR="0" lvl="1" indent="-401638" algn="just" defTabSz="457200" rtl="0" eaLnBrk="1" fontAlgn="auto" latinLnBrk="0" hangingPunct="1">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t>
            </a: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Living with dignity and independence”</a:t>
            </a:r>
          </a:p>
          <a:p>
            <a:pPr marL="858838" marR="0" lvl="1" indent="-401638" algn="just" defTabSz="457200" rtl="0" eaLnBrk="1" fontAlgn="auto" latinLnBrk="0" hangingPunct="1">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just" defTabSz="457200" rtl="0" eaLnBrk="1" fontAlgn="auto" latinLnBrk="0" hangingPunct="1">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80D6"/>
                </a:solidFill>
                <a:effectLst/>
                <a:uLnTx/>
                <a:uFillTx/>
                <a:latin typeface="Arial" panose="020B0604020202020204" pitchFamily="34" charset="0"/>
                <a:cs typeface="Arial" panose="020B0604020202020204" pitchFamily="34" charset="0"/>
              </a:rPr>
              <a:t>Our mission is to </a:t>
            </a:r>
          </a:p>
          <a:p>
            <a:pPr marL="687388" marR="0" lvl="1" indent="0" algn="just" defTabSz="457200" rtl="0" eaLnBrk="1" fontAlgn="auto" latinLnBrk="0" hangingPunct="1">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Improve lives and support self-determination for older adults, adults with disabilities, and communities</a:t>
            </a:r>
          </a:p>
          <a:p>
            <a:pPr marL="858838" marR="0" lvl="1" indent="-401638" algn="just" defTabSz="457200" rtl="0" eaLnBrk="1" fontAlgn="auto" latinLnBrk="0" hangingPunct="1">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just" defTabSz="457200" rtl="0" eaLnBrk="1" fontAlgn="auto" latinLnBrk="0" hangingPunct="1">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80D6"/>
                </a:solidFill>
                <a:effectLst/>
                <a:uLnTx/>
                <a:uFillTx/>
                <a:latin typeface="Arial" panose="020B0604020202020204" pitchFamily="34" charset="0"/>
                <a:cs typeface="Arial" panose="020B0604020202020204" pitchFamily="34" charset="0"/>
              </a:rPr>
              <a:t>Our commitment is to  </a:t>
            </a:r>
          </a:p>
          <a:p>
            <a:pPr marL="971550" marR="0" lvl="1" indent="-284163" algn="just" defTabSz="457200" rtl="0" eaLnBrk="1" fontAlgn="auto" latinLnBrk="0" hangingPunct="1">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Help older, dependent, and disabled adults to age in place with dignity and independence</a:t>
            </a:r>
          </a:p>
          <a:p>
            <a:pPr marL="971550" marR="0" lvl="1" indent="-284163" algn="just" defTabSz="457200" rtl="0" eaLnBrk="1" fontAlgn="auto" latinLnBrk="0" hangingPunct="1">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Ensure the safety and well-being of older and dependent adults in their communities</a:t>
            </a:r>
          </a:p>
          <a:p>
            <a:pPr marL="971550" marR="0" lvl="1" indent="-284163" algn="just" defTabSz="457200" rtl="0" eaLnBrk="1" fontAlgn="auto" latinLnBrk="0" hangingPunct="1">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Create vibrant community centers that empower and connect residents</a:t>
            </a:r>
          </a:p>
        </p:txBody>
      </p:sp>
    </p:spTree>
    <p:extLst>
      <p:ext uri="{BB962C8B-B14F-4D97-AF65-F5344CB8AC3E}">
        <p14:creationId xmlns:p14="http://schemas.microsoft.com/office/powerpoint/2010/main" val="264153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F871C7-A386-4B87-9663-2371A163CF9F}"/>
              </a:ext>
            </a:extLst>
          </p:cNvPr>
          <p:cNvSpPr>
            <a:spLocks noGrp="1"/>
          </p:cNvSpPr>
          <p:nvPr>
            <p:ph type="sldNum" sz="quarter" idx="4294967295"/>
          </p:nvPr>
        </p:nvSpPr>
        <p:spPr>
          <a:xfrm>
            <a:off x="202583" y="65020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A7F8752-0342-46A0-E4F8-F2796DE3F363}"/>
              </a:ext>
            </a:extLst>
          </p:cNvPr>
          <p:cNvGrpSpPr/>
          <p:nvPr/>
        </p:nvGrpSpPr>
        <p:grpSpPr>
          <a:xfrm>
            <a:off x="2071544" y="1278997"/>
            <a:ext cx="8434725" cy="5127860"/>
            <a:chOff x="1271750" y="648590"/>
            <a:chExt cx="6901576" cy="4375013"/>
          </a:xfrm>
        </p:grpSpPr>
        <p:pic>
          <p:nvPicPr>
            <p:cNvPr id="14" name="Picture 3" descr="nutrition10">
              <a:extLst>
                <a:ext uri="{FF2B5EF4-FFF2-40B4-BE49-F238E27FC236}">
                  <a16:creationId xmlns:a16="http://schemas.microsoft.com/office/drawing/2014/main" id="{54B0D6FD-5C51-75D3-9BFD-1F48C528305D}"/>
                </a:ext>
              </a:extLst>
            </p:cNvPr>
            <p:cNvPicPr>
              <a:picLocks noChangeAspect="1" noChangeArrowheads="1"/>
            </p:cNvPicPr>
            <p:nvPr/>
          </p:nvPicPr>
          <p:blipFill>
            <a:blip r:embed="rId3"/>
            <a:srcRect/>
            <a:stretch>
              <a:fillRect/>
            </a:stretch>
          </p:blipFill>
          <p:spPr bwMode="auto">
            <a:xfrm>
              <a:off x="2971800" y="658274"/>
              <a:ext cx="1428750" cy="990600"/>
            </a:xfrm>
            <a:prstGeom prst="rect">
              <a:avLst/>
            </a:prstGeom>
            <a:noFill/>
            <a:ln w="28575">
              <a:noFill/>
              <a:miter lim="800000"/>
              <a:headEnd/>
              <a:tailEnd/>
            </a:ln>
            <a:effectLst>
              <a:glow rad="139700">
                <a:schemeClr val="accent3">
                  <a:satMod val="175000"/>
                  <a:alpha val="40000"/>
                </a:schemeClr>
              </a:glow>
              <a:outerShdw blurRad="50800" dist="38100" dir="8100000" algn="tr" rotWithShape="0">
                <a:prstClr val="black">
                  <a:alpha val="40000"/>
                </a:prstClr>
              </a:outerShdw>
            </a:effectLst>
          </p:spPr>
        </p:pic>
        <p:sp>
          <p:nvSpPr>
            <p:cNvPr id="15" name="Text Box 4">
              <a:extLst>
                <a:ext uri="{FF2B5EF4-FFF2-40B4-BE49-F238E27FC236}">
                  <a16:creationId xmlns:a16="http://schemas.microsoft.com/office/drawing/2014/main" id="{DBED66AF-9023-D2EB-5595-7819262E0F07}"/>
                </a:ext>
              </a:extLst>
            </p:cNvPr>
            <p:cNvSpPr txBox="1">
              <a:spLocks noChangeArrowheads="1"/>
            </p:cNvSpPr>
            <p:nvPr/>
          </p:nvSpPr>
          <p:spPr bwMode="auto">
            <a:xfrm>
              <a:off x="2782430" y="1718213"/>
              <a:ext cx="1722860" cy="25885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Home-Delivered Meals</a:t>
              </a:r>
            </a:p>
          </p:txBody>
        </p:sp>
        <p:sp>
          <p:nvSpPr>
            <p:cNvPr id="16" name="Text Box 5">
              <a:extLst>
                <a:ext uri="{FF2B5EF4-FFF2-40B4-BE49-F238E27FC236}">
                  <a16:creationId xmlns:a16="http://schemas.microsoft.com/office/drawing/2014/main" id="{1A935612-98DB-E675-51BD-476F6CC03FC3}"/>
                </a:ext>
              </a:extLst>
            </p:cNvPr>
            <p:cNvSpPr txBox="1">
              <a:spLocks noChangeArrowheads="1"/>
            </p:cNvSpPr>
            <p:nvPr/>
          </p:nvSpPr>
          <p:spPr bwMode="auto">
            <a:xfrm>
              <a:off x="1271751" y="1686976"/>
              <a:ext cx="1414299" cy="25885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5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Congregate Meals</a:t>
              </a:r>
            </a:p>
          </p:txBody>
        </p:sp>
        <p:sp>
          <p:nvSpPr>
            <p:cNvPr id="17" name="Text Box 8">
              <a:extLst>
                <a:ext uri="{FF2B5EF4-FFF2-40B4-BE49-F238E27FC236}">
                  <a16:creationId xmlns:a16="http://schemas.microsoft.com/office/drawing/2014/main" id="{9D1E3B4F-23AA-9BCE-0D7F-740B06F6A048}"/>
                </a:ext>
              </a:extLst>
            </p:cNvPr>
            <p:cNvSpPr txBox="1">
              <a:spLocks noChangeArrowheads="1"/>
            </p:cNvSpPr>
            <p:nvPr/>
          </p:nvSpPr>
          <p:spPr bwMode="auto">
            <a:xfrm>
              <a:off x="1271750" y="3230908"/>
              <a:ext cx="1471450" cy="258851"/>
            </a:xfrm>
            <a:prstGeom prst="rect">
              <a:avLst/>
            </a:prstGeom>
            <a:noFill/>
            <a:ln w="12700" cap="sq">
              <a:noFill/>
              <a:miter lim="800000"/>
              <a:headEnd type="none" w="sm" len="sm"/>
              <a:tailEnd type="none" w="sm" len="sm"/>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Linkages Program</a:t>
              </a:r>
            </a:p>
          </p:txBody>
        </p:sp>
        <p:pic>
          <p:nvPicPr>
            <p:cNvPr id="18" name="Picture 9" descr="cl_photo_2_black_women">
              <a:extLst>
                <a:ext uri="{FF2B5EF4-FFF2-40B4-BE49-F238E27FC236}">
                  <a16:creationId xmlns:a16="http://schemas.microsoft.com/office/drawing/2014/main" id="{9EA115AC-B583-D131-BD1B-BB43B5CBC126}"/>
                </a:ext>
              </a:extLst>
            </p:cNvPr>
            <p:cNvPicPr>
              <a:picLocks noChangeAspect="1" noChangeArrowheads="1"/>
            </p:cNvPicPr>
            <p:nvPr/>
          </p:nvPicPr>
          <p:blipFill>
            <a:blip r:embed="rId4"/>
            <a:srcRect/>
            <a:stretch>
              <a:fillRect/>
            </a:stretch>
          </p:blipFill>
          <p:spPr bwMode="auto">
            <a:xfrm>
              <a:off x="6363644" y="648590"/>
              <a:ext cx="1485900" cy="971550"/>
            </a:xfrm>
            <a:prstGeom prst="rect">
              <a:avLst/>
            </a:prstGeom>
            <a:noFill/>
            <a:ln w="28575">
              <a:noFill/>
              <a:miter lim="800000"/>
              <a:headEnd/>
              <a:tailEnd/>
            </a:ln>
            <a:effectLst>
              <a:glow rad="139700">
                <a:schemeClr val="accent3">
                  <a:satMod val="175000"/>
                  <a:alpha val="40000"/>
                </a:schemeClr>
              </a:glow>
              <a:outerShdw blurRad="50800" dist="38100" dir="8100000" algn="tr" rotWithShape="0">
                <a:prstClr val="black">
                  <a:alpha val="40000"/>
                </a:prstClr>
              </a:outerShdw>
            </a:effectLst>
          </p:spPr>
        </p:pic>
        <p:pic>
          <p:nvPicPr>
            <p:cNvPr id="19" name="Picture 10" descr="4-ombudsman-sm">
              <a:extLst>
                <a:ext uri="{FF2B5EF4-FFF2-40B4-BE49-F238E27FC236}">
                  <a16:creationId xmlns:a16="http://schemas.microsoft.com/office/drawing/2014/main" id="{944BB1A3-0C07-E508-F31F-F54CFF9CC3FD}"/>
                </a:ext>
              </a:extLst>
            </p:cNvPr>
            <p:cNvPicPr>
              <a:picLocks noChangeAspect="1" noChangeArrowheads="1"/>
            </p:cNvPicPr>
            <p:nvPr/>
          </p:nvPicPr>
          <p:blipFill>
            <a:blip r:embed="rId5">
              <a:lum bright="-6000"/>
            </a:blip>
            <a:srcRect/>
            <a:stretch>
              <a:fillRect/>
            </a:stretch>
          </p:blipFill>
          <p:spPr bwMode="auto">
            <a:xfrm>
              <a:off x="4800600" y="2227280"/>
              <a:ext cx="1314450" cy="971550"/>
            </a:xfrm>
            <a:prstGeom prst="rect">
              <a:avLst/>
            </a:prstGeom>
            <a:noFill/>
            <a:ln w="28575">
              <a:noFill/>
              <a:miter lim="800000"/>
              <a:headEnd/>
              <a:tailEnd/>
            </a:ln>
            <a:effectLst>
              <a:glow rad="139700">
                <a:schemeClr val="accent3">
                  <a:satMod val="175000"/>
                  <a:alpha val="40000"/>
                </a:schemeClr>
              </a:glow>
              <a:outerShdw blurRad="50800" dist="38100" dir="8100000" algn="tr" rotWithShape="0">
                <a:prstClr val="black">
                  <a:alpha val="40000"/>
                </a:prstClr>
              </a:outerShdw>
            </a:effectLst>
          </p:spPr>
        </p:pic>
        <p:sp>
          <p:nvSpPr>
            <p:cNvPr id="20" name="Rectangle 12">
              <a:extLst>
                <a:ext uri="{FF2B5EF4-FFF2-40B4-BE49-F238E27FC236}">
                  <a16:creationId xmlns:a16="http://schemas.microsoft.com/office/drawing/2014/main" id="{8AAF4A31-8CD9-24DA-6F40-5A4BFE68E809}"/>
                </a:ext>
              </a:extLst>
            </p:cNvPr>
            <p:cNvSpPr>
              <a:spLocks noChangeArrowheads="1"/>
            </p:cNvSpPr>
            <p:nvPr/>
          </p:nvSpPr>
          <p:spPr bwMode="auto">
            <a:xfrm>
              <a:off x="6392219" y="1605632"/>
              <a:ext cx="1428750" cy="440046"/>
            </a:xfrm>
            <a:prstGeom prst="rect">
              <a:avLst/>
            </a:prstGeom>
            <a:noFill/>
            <a:ln w="12700" cap="sq">
              <a:noFill/>
              <a:miter lim="800000"/>
              <a:headEnd type="none" w="sm" len="sm"/>
              <a:tailEnd type="none" w="sm" len="sm"/>
            </a:ln>
          </p:spPr>
          <p:txBody>
            <a:bodyPr wrap="squar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Family Caregiver Support Program</a:t>
              </a:r>
            </a:p>
          </p:txBody>
        </p:sp>
        <p:sp>
          <p:nvSpPr>
            <p:cNvPr id="21" name="Rectangle 14">
              <a:extLst>
                <a:ext uri="{FF2B5EF4-FFF2-40B4-BE49-F238E27FC236}">
                  <a16:creationId xmlns:a16="http://schemas.microsoft.com/office/drawing/2014/main" id="{E1FCDF8C-2F0D-D0F4-CDBF-1D430AEE07DD}"/>
                </a:ext>
              </a:extLst>
            </p:cNvPr>
            <p:cNvSpPr>
              <a:spLocks noChangeArrowheads="1"/>
            </p:cNvSpPr>
            <p:nvPr/>
          </p:nvSpPr>
          <p:spPr bwMode="auto">
            <a:xfrm>
              <a:off x="2670307" y="3185156"/>
              <a:ext cx="1943100" cy="440046"/>
            </a:xfrm>
            <a:prstGeom prst="rect">
              <a:avLst/>
            </a:prstGeom>
            <a:noFill/>
            <a:ln w="12700" cap="sq">
              <a:noFill/>
              <a:miter lim="800000"/>
              <a:headEnd type="none" w="sm" len="sm"/>
              <a:tailEnd type="none" w="sm" len="sm"/>
            </a:ln>
          </p:spPr>
          <p:txBody>
            <a:bodyPr anchor="ct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Health Insurance </a:t>
              </a:r>
              <a:b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Counseling &amp; Advocacy</a:t>
              </a:r>
            </a:p>
          </p:txBody>
        </p:sp>
        <p:sp>
          <p:nvSpPr>
            <p:cNvPr id="22" name="Rectangle 16">
              <a:extLst>
                <a:ext uri="{FF2B5EF4-FFF2-40B4-BE49-F238E27FC236}">
                  <a16:creationId xmlns:a16="http://schemas.microsoft.com/office/drawing/2014/main" id="{5F4F19B1-F7F5-E29A-1799-F496AB486FB2}"/>
                </a:ext>
              </a:extLst>
            </p:cNvPr>
            <p:cNvSpPr>
              <a:spLocks noChangeArrowheads="1"/>
            </p:cNvSpPr>
            <p:nvPr/>
          </p:nvSpPr>
          <p:spPr bwMode="auto">
            <a:xfrm>
              <a:off x="4665862" y="3207805"/>
              <a:ext cx="1428750" cy="440046"/>
            </a:xfrm>
            <a:prstGeom prst="rect">
              <a:avLst/>
            </a:prstGeom>
            <a:noFill/>
            <a:ln w="12700" cap="sq">
              <a:noFill/>
              <a:miter lim="800000"/>
              <a:headEnd type="none" w="sm" len="sm"/>
              <a:tailEnd type="none" w="sm" len="sm"/>
            </a:ln>
          </p:spPr>
          <p:txBody>
            <a:bodyPr anchor="ct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Long-Term Care Ombudsman</a:t>
              </a:r>
            </a:p>
          </p:txBody>
        </p:sp>
        <p:pic>
          <p:nvPicPr>
            <p:cNvPr id="23" name="Picture 17" descr="Image12">
              <a:extLst>
                <a:ext uri="{FF2B5EF4-FFF2-40B4-BE49-F238E27FC236}">
                  <a16:creationId xmlns:a16="http://schemas.microsoft.com/office/drawing/2014/main" id="{911338D2-C586-210D-7458-00785A206F7A}"/>
                </a:ext>
              </a:extLst>
            </p:cNvPr>
            <p:cNvPicPr>
              <a:picLocks noChangeAspect="1" noChangeArrowheads="1"/>
            </p:cNvPicPr>
            <p:nvPr/>
          </p:nvPicPr>
          <p:blipFill>
            <a:blip r:embed="rId6"/>
            <a:srcRect/>
            <a:stretch>
              <a:fillRect/>
            </a:stretch>
          </p:blipFill>
          <p:spPr bwMode="auto">
            <a:xfrm>
              <a:off x="4008142" y="3724288"/>
              <a:ext cx="1210529" cy="955681"/>
            </a:xfrm>
            <a:prstGeom prst="rect">
              <a:avLst/>
            </a:prstGeom>
            <a:noFill/>
            <a:ln w="28575">
              <a:noFill/>
              <a:miter lim="800000"/>
              <a:headEnd/>
              <a:tailEnd/>
            </a:ln>
            <a:effectLst>
              <a:glow rad="139700">
                <a:schemeClr val="accent3">
                  <a:satMod val="175000"/>
                  <a:alpha val="40000"/>
                </a:schemeClr>
              </a:glow>
              <a:outerShdw blurRad="50800" dist="38100" dir="8100000" algn="tr" rotWithShape="0">
                <a:prstClr val="black">
                  <a:alpha val="40000"/>
                </a:prstClr>
              </a:outerShdw>
            </a:effectLst>
          </p:spPr>
        </p:pic>
        <p:sp>
          <p:nvSpPr>
            <p:cNvPr id="24" name="Rectangle 18">
              <a:extLst>
                <a:ext uri="{FF2B5EF4-FFF2-40B4-BE49-F238E27FC236}">
                  <a16:creationId xmlns:a16="http://schemas.microsoft.com/office/drawing/2014/main" id="{71B451DC-B32A-2A8E-C1E8-78526913DC6F}"/>
                </a:ext>
              </a:extLst>
            </p:cNvPr>
            <p:cNvSpPr>
              <a:spLocks noChangeArrowheads="1"/>
            </p:cNvSpPr>
            <p:nvPr/>
          </p:nvSpPr>
          <p:spPr bwMode="auto">
            <a:xfrm>
              <a:off x="3813305" y="4712980"/>
              <a:ext cx="1600202" cy="258851"/>
            </a:xfrm>
            <a:prstGeom prst="rect">
              <a:avLst/>
            </a:prstGeom>
            <a:noFill/>
            <a:ln w="12700" cap="sq">
              <a:noFill/>
              <a:miter lim="800000"/>
              <a:headEnd type="none" w="sm" len="sm"/>
              <a:tailEnd type="none" w="sm" len="sm"/>
            </a:ln>
          </p:spPr>
          <p:txBody>
            <a:bodyPr wrap="square">
              <a:spAutoFit/>
            </a:bodyPr>
            <a:lstStyle/>
            <a:p>
              <a:pPr marL="0" marR="0" lvl="0" indent="-254794" algn="ctr" defTabSz="914400" rtl="0" eaLnBrk="0" fontAlgn="auto" latinLnBrk="0" hangingPunct="0">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Supportive Services</a:t>
              </a:r>
            </a:p>
          </p:txBody>
        </p:sp>
        <p:pic>
          <p:nvPicPr>
            <p:cNvPr id="25" name="Picture 21" descr="lawbooks">
              <a:hlinkClick r:id="rId7"/>
              <a:extLst>
                <a:ext uri="{FF2B5EF4-FFF2-40B4-BE49-F238E27FC236}">
                  <a16:creationId xmlns:a16="http://schemas.microsoft.com/office/drawing/2014/main" id="{05D6915D-0A0D-67AD-4C13-327190AD48BE}"/>
                </a:ext>
              </a:extLst>
            </p:cNvPr>
            <p:cNvPicPr>
              <a:picLocks noChangeAspect="1" noChangeArrowheads="1"/>
            </p:cNvPicPr>
            <p:nvPr/>
          </p:nvPicPr>
          <p:blipFill>
            <a:blip r:embed="rId8"/>
            <a:srcRect/>
            <a:stretch>
              <a:fillRect/>
            </a:stretch>
          </p:blipFill>
          <p:spPr bwMode="auto">
            <a:xfrm>
              <a:off x="2163148" y="3745594"/>
              <a:ext cx="931503" cy="953859"/>
            </a:xfrm>
            <a:prstGeom prst="rect">
              <a:avLst/>
            </a:prstGeom>
            <a:noFill/>
            <a:ln w="28575">
              <a:noFill/>
              <a:miter lim="800000"/>
              <a:headEnd/>
              <a:tailEnd/>
            </a:ln>
            <a:effectLst>
              <a:glow rad="139700">
                <a:schemeClr val="accent3">
                  <a:satMod val="175000"/>
                  <a:alpha val="40000"/>
                </a:schemeClr>
              </a:glow>
              <a:outerShdw blurRad="50800" dist="38100" dir="8100000" algn="tr" rotWithShape="0">
                <a:prstClr val="black">
                  <a:alpha val="40000"/>
                </a:prstClr>
              </a:outerShdw>
            </a:effectLst>
          </p:spPr>
        </p:pic>
        <p:sp>
          <p:nvSpPr>
            <p:cNvPr id="26" name="Text Box 22">
              <a:extLst>
                <a:ext uri="{FF2B5EF4-FFF2-40B4-BE49-F238E27FC236}">
                  <a16:creationId xmlns:a16="http://schemas.microsoft.com/office/drawing/2014/main" id="{9DD3B036-F579-962C-8D4B-E0D6E94B09A6}"/>
                </a:ext>
              </a:extLst>
            </p:cNvPr>
            <p:cNvSpPr txBox="1">
              <a:spLocks noChangeArrowheads="1"/>
            </p:cNvSpPr>
            <p:nvPr/>
          </p:nvSpPr>
          <p:spPr bwMode="auto">
            <a:xfrm>
              <a:off x="1790123" y="4706772"/>
              <a:ext cx="1479812" cy="258851"/>
            </a:xfrm>
            <a:prstGeom prst="rect">
              <a:avLst/>
            </a:prstGeom>
            <a:noFill/>
            <a:ln w="12700" cap="sq">
              <a:noFill/>
              <a:miter lim="800000"/>
              <a:headEnd type="none" w="sm" len="sm"/>
              <a:tailEnd type="none" w="sm" len="sm"/>
            </a:ln>
          </p:spPr>
          <p:txBody>
            <a:bodyPr wrap="square">
              <a:spAutoFit/>
            </a:bodyPr>
            <a:lstStyle/>
            <a:p>
              <a:pPr marL="0" marR="0" lvl="0" indent="177404" algn="ctr" defTabSz="914400" rtl="0" eaLnBrk="0" fontAlgn="auto" latinLnBrk="0" hangingPunct="0">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Legal Assistance</a:t>
              </a:r>
            </a:p>
          </p:txBody>
        </p:sp>
        <p:pic>
          <p:nvPicPr>
            <p:cNvPr id="27" name="Picture 24" descr="2">
              <a:hlinkClick r:id="rId9"/>
              <a:extLst>
                <a:ext uri="{FF2B5EF4-FFF2-40B4-BE49-F238E27FC236}">
                  <a16:creationId xmlns:a16="http://schemas.microsoft.com/office/drawing/2014/main" id="{F326379B-711C-1DE1-1BAB-579D1FD361E4}"/>
                </a:ext>
              </a:extLst>
            </p:cNvPr>
            <p:cNvPicPr>
              <a:picLocks noChangeAspect="1" noChangeArrowheads="1"/>
            </p:cNvPicPr>
            <p:nvPr/>
          </p:nvPicPr>
          <p:blipFill>
            <a:blip r:embed="rId10"/>
            <a:srcRect/>
            <a:stretch>
              <a:fillRect/>
            </a:stretch>
          </p:blipFill>
          <p:spPr bwMode="auto">
            <a:xfrm>
              <a:off x="1371600" y="658274"/>
              <a:ext cx="1257300" cy="1028700"/>
            </a:xfrm>
            <a:prstGeom prst="rect">
              <a:avLst/>
            </a:prstGeom>
            <a:noFill/>
            <a:ln w="28575">
              <a:noFill/>
              <a:miter lim="800000"/>
              <a:headEnd/>
              <a:tailEnd/>
            </a:ln>
            <a:effectLst>
              <a:glow rad="139700">
                <a:schemeClr val="accent3">
                  <a:satMod val="175000"/>
                  <a:alpha val="40000"/>
                </a:schemeClr>
              </a:glow>
              <a:outerShdw blurRad="50800" dist="38100" dir="8100000" algn="tr" rotWithShape="0">
                <a:prstClr val="black">
                  <a:alpha val="40000"/>
                </a:prstClr>
              </a:outerShdw>
            </a:effectLst>
          </p:spPr>
        </p:pic>
        <p:pic>
          <p:nvPicPr>
            <p:cNvPr id="28" name="Picture 11">
              <a:extLst>
                <a:ext uri="{FF2B5EF4-FFF2-40B4-BE49-F238E27FC236}">
                  <a16:creationId xmlns:a16="http://schemas.microsoft.com/office/drawing/2014/main" id="{8694C4BD-062F-015C-C9A0-736F0A4B74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1600" y="2191941"/>
              <a:ext cx="1257300" cy="1011388"/>
            </a:xfrm>
            <a:prstGeom prst="rect">
              <a:avLst/>
            </a:prstGeom>
            <a:ln>
              <a:noFill/>
            </a:ln>
            <a:effectLst>
              <a:glow rad="139700">
                <a:schemeClr val="accent3">
                  <a:satMod val="175000"/>
                  <a:alpha val="40000"/>
                </a:schemeClr>
              </a:glow>
              <a:outerShdw blurRad="50800" dist="38100" dir="8100000" algn="tr" rotWithShape="0">
                <a:prstClr val="black">
                  <a:alpha val="40000"/>
                </a:prstClr>
              </a:outerShdw>
            </a:effectLst>
          </p:spPr>
        </p:pic>
        <p:pic>
          <p:nvPicPr>
            <p:cNvPr id="29" name="Picture 9">
              <a:extLst>
                <a:ext uri="{FF2B5EF4-FFF2-40B4-BE49-F238E27FC236}">
                  <a16:creationId xmlns:a16="http://schemas.microsoft.com/office/drawing/2014/main" id="{E7F79C42-9F5C-86AC-F573-0BAD1F115FCD}"/>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914651" y="2231731"/>
              <a:ext cx="1428751" cy="971597"/>
            </a:xfrm>
            <a:prstGeom prst="rect">
              <a:avLst/>
            </a:prstGeom>
            <a:ln>
              <a:noFill/>
            </a:ln>
            <a:effectLst>
              <a:glow rad="139700">
                <a:schemeClr val="accent3">
                  <a:satMod val="175000"/>
                  <a:alpha val="40000"/>
                </a:schemeClr>
              </a:glow>
              <a:outerShdw blurRad="50800" dist="38100" dir="8100000" algn="tr" rotWithShape="0">
                <a:prstClr val="black">
                  <a:alpha val="40000"/>
                </a:prstClr>
              </a:outerShdw>
            </a:effectLst>
          </p:spPr>
        </p:pic>
        <p:sp>
          <p:nvSpPr>
            <p:cNvPr id="30" name="Rectangle 16">
              <a:extLst>
                <a:ext uri="{FF2B5EF4-FFF2-40B4-BE49-F238E27FC236}">
                  <a16:creationId xmlns:a16="http://schemas.microsoft.com/office/drawing/2014/main" id="{A2903B00-4592-1E26-5379-EC1A25AFFEA5}"/>
                </a:ext>
              </a:extLst>
            </p:cNvPr>
            <p:cNvSpPr>
              <a:spLocks noChangeArrowheads="1"/>
            </p:cNvSpPr>
            <p:nvPr/>
          </p:nvSpPr>
          <p:spPr bwMode="auto">
            <a:xfrm>
              <a:off x="6039861" y="3227945"/>
              <a:ext cx="2133465" cy="440046"/>
            </a:xfrm>
            <a:prstGeom prst="rect">
              <a:avLst/>
            </a:prstGeom>
            <a:noFill/>
            <a:ln w="12700" cap="sq">
              <a:noFill/>
              <a:miter lim="800000"/>
              <a:headEnd type="none" w="sm" len="sm"/>
              <a:tailEnd type="none" w="sm" len="sm"/>
            </a:ln>
          </p:spPr>
          <p:txBody>
            <a:bodyPr wrap="square" anchor="ct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Senior Community Service Employment Program</a:t>
              </a:r>
              <a:endPar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B2C68B6D-12DD-A127-8250-3F3CA4C5FB48}"/>
                </a:ext>
              </a:extLst>
            </p:cNvPr>
            <p:cNvPicPr>
              <a:picLocks noChangeAspect="1"/>
            </p:cNvPicPr>
            <p:nvPr/>
          </p:nvPicPr>
          <p:blipFill>
            <a:blip r:embed="rId13"/>
            <a:stretch>
              <a:fillRect/>
            </a:stretch>
          </p:blipFill>
          <p:spPr>
            <a:xfrm>
              <a:off x="6466455" y="2146507"/>
              <a:ext cx="1354515" cy="1124779"/>
            </a:xfrm>
            <a:prstGeom prst="rect">
              <a:avLst/>
            </a:prstGeom>
            <a:ln>
              <a:noFill/>
            </a:ln>
            <a:effectLst>
              <a:glow rad="139700">
                <a:schemeClr val="accent3">
                  <a:satMod val="175000"/>
                  <a:alpha val="40000"/>
                </a:schemeClr>
              </a:glow>
              <a:outerShdw blurRad="50800" dist="38100" dir="8100000" algn="tr" rotWithShape="0">
                <a:prstClr val="black">
                  <a:alpha val="40000"/>
                </a:prstClr>
              </a:outerShdw>
            </a:effectLst>
          </p:spPr>
        </p:pic>
        <p:pic>
          <p:nvPicPr>
            <p:cNvPr id="32" name="Picture 3">
              <a:extLst>
                <a:ext uri="{FF2B5EF4-FFF2-40B4-BE49-F238E27FC236}">
                  <a16:creationId xmlns:a16="http://schemas.microsoft.com/office/drawing/2014/main" id="{020AE043-037F-6EA8-E59B-0A7F4EEB2A91}"/>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800600" y="658274"/>
              <a:ext cx="1207848" cy="1111296"/>
            </a:xfrm>
            <a:prstGeom prst="rect">
              <a:avLst/>
            </a:prstGeom>
            <a:ln>
              <a:noFill/>
            </a:ln>
            <a:effectLst>
              <a:glow rad="139700">
                <a:schemeClr val="accent3">
                  <a:satMod val="175000"/>
                  <a:alpha val="40000"/>
                </a:schemeClr>
              </a:glow>
              <a:outerShdw blurRad="50800" dist="38100" dir="8100000" algn="tr" rotWithShape="0">
                <a:prstClr val="black">
                  <a:alpha val="40000"/>
                </a:prstClr>
              </a:outerShdw>
            </a:effectLst>
          </p:spPr>
        </p:pic>
        <p:sp>
          <p:nvSpPr>
            <p:cNvPr id="33" name="Text Box 4">
              <a:extLst>
                <a:ext uri="{FF2B5EF4-FFF2-40B4-BE49-F238E27FC236}">
                  <a16:creationId xmlns:a16="http://schemas.microsoft.com/office/drawing/2014/main" id="{1CB05391-49BD-1BF8-02DA-AB236DE26914}"/>
                </a:ext>
              </a:extLst>
            </p:cNvPr>
            <p:cNvSpPr txBox="1">
              <a:spLocks noChangeArrowheads="1"/>
            </p:cNvSpPr>
            <p:nvPr/>
          </p:nvSpPr>
          <p:spPr bwMode="auto">
            <a:xfrm>
              <a:off x="4581340" y="1782912"/>
              <a:ext cx="1782304" cy="25885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CalFresh Healthy Living </a:t>
              </a:r>
            </a:p>
          </p:txBody>
        </p:sp>
        <p:pic>
          <p:nvPicPr>
            <p:cNvPr id="34" name="Picture 6" descr="http://mycss.lacounty.gov/ResourcesLibrary/Pictures%20Library/Workforce%20Investment%20Act/L.A.%20WORKS%20-%20IRWINDALE%2010-23-2008/DSC_4623.jpg">
              <a:extLst>
                <a:ext uri="{FF2B5EF4-FFF2-40B4-BE49-F238E27FC236}">
                  <a16:creationId xmlns:a16="http://schemas.microsoft.com/office/drawing/2014/main" id="{4D665A05-DFE0-8E9D-C528-CF7DB615D78F}"/>
                </a:ext>
              </a:extLst>
            </p:cNvPr>
            <p:cNvPicPr>
              <a:picLocks noChangeAspect="1" noChangeArrowheads="1"/>
            </p:cNvPicPr>
            <p:nvPr/>
          </p:nvPicPr>
          <p:blipFill>
            <a:blip r:embed="rId15" cstate="print"/>
            <a:srcRect/>
            <a:stretch>
              <a:fillRect/>
            </a:stretch>
          </p:blipFill>
          <p:spPr bwMode="auto">
            <a:xfrm>
              <a:off x="6094612" y="3743063"/>
              <a:ext cx="1229789" cy="800543"/>
            </a:xfrm>
            <a:prstGeom prst="rect">
              <a:avLst/>
            </a:prstGeom>
            <a:noFill/>
            <a:ln w="28575">
              <a:noFill/>
              <a:miter lim="800000"/>
              <a:headEnd/>
              <a:tailEnd/>
            </a:ln>
            <a:effectLst>
              <a:glow rad="139700">
                <a:schemeClr val="accent3">
                  <a:satMod val="175000"/>
                  <a:alpha val="40000"/>
                </a:schemeClr>
              </a:glow>
              <a:outerShdw blurRad="50800" dist="38100" dir="8100000" algn="tr" rotWithShape="0">
                <a:prstClr val="black">
                  <a:alpha val="40000"/>
                </a:prstClr>
              </a:outerShdw>
            </a:effectLst>
          </p:spPr>
        </p:pic>
        <p:sp>
          <p:nvSpPr>
            <p:cNvPr id="35" name="TextBox 34">
              <a:extLst>
                <a:ext uri="{FF2B5EF4-FFF2-40B4-BE49-F238E27FC236}">
                  <a16:creationId xmlns:a16="http://schemas.microsoft.com/office/drawing/2014/main" id="{ED27644C-AFB9-90CD-AD67-A5D200CD49D8}"/>
                </a:ext>
              </a:extLst>
            </p:cNvPr>
            <p:cNvSpPr txBox="1"/>
            <p:nvPr/>
          </p:nvSpPr>
          <p:spPr>
            <a:xfrm>
              <a:off x="5877452" y="4583556"/>
              <a:ext cx="1664107" cy="440047"/>
            </a:xfrm>
            <a:prstGeom prst="rect">
              <a:avLst/>
            </a:prstGeom>
            <a:noFill/>
          </p:spPr>
          <p:txBody>
            <a:bodyPr wrap="square" rtlCol="0">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Disease Prevention and Health Promotion </a:t>
              </a:r>
            </a:p>
          </p:txBody>
        </p:sp>
      </p:grpSp>
      <p:sp>
        <p:nvSpPr>
          <p:cNvPr id="5" name="Title 4">
            <a:extLst>
              <a:ext uri="{FF2B5EF4-FFF2-40B4-BE49-F238E27FC236}">
                <a16:creationId xmlns:a16="http://schemas.microsoft.com/office/drawing/2014/main" id="{88523F0E-3AEB-1626-2D67-3C2596616B7E}"/>
              </a:ext>
            </a:extLst>
          </p:cNvPr>
          <p:cNvSpPr>
            <a:spLocks noGrp="1"/>
          </p:cNvSpPr>
          <p:nvPr>
            <p:ph type="title"/>
          </p:nvPr>
        </p:nvSpPr>
        <p:spPr/>
        <p:txBody>
          <a:bodyPr/>
          <a:lstStyle/>
          <a:p>
            <a:r>
              <a:rPr lang="en-US" dirty="0"/>
              <a:t>Area Agency on Aging</a:t>
            </a:r>
          </a:p>
        </p:txBody>
      </p:sp>
    </p:spTree>
    <p:extLst>
      <p:ext uri="{BB962C8B-B14F-4D97-AF65-F5344CB8AC3E}">
        <p14:creationId xmlns:p14="http://schemas.microsoft.com/office/powerpoint/2010/main" val="24083588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57E80D-FA31-E103-68DD-CBC93C0B946A}"/>
              </a:ext>
            </a:extLst>
          </p:cNvPr>
          <p:cNvSpPr/>
          <p:nvPr/>
        </p:nvSpPr>
        <p:spPr>
          <a:xfrm>
            <a:off x="252245" y="1263234"/>
            <a:ext cx="11697133" cy="27432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 tIns="36576" rIns="36576" bIns="36576" rtlCol="0" anchor="ctr"/>
          <a:lstStyle/>
          <a:p>
            <a:pPr algn="ctr">
              <a:defRPr/>
            </a:pP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Los Angeles region’s older adult population is expected to nearly double to over 2 million by 2030. </a:t>
            </a:r>
          </a:p>
        </p:txBody>
      </p:sp>
      <p:sp>
        <p:nvSpPr>
          <p:cNvPr id="4" name="Slide Number Placeholder 3">
            <a:extLst>
              <a:ext uri="{FF2B5EF4-FFF2-40B4-BE49-F238E27FC236}">
                <a16:creationId xmlns:a16="http://schemas.microsoft.com/office/drawing/2014/main" id="{1BF871C7-A386-4B87-9663-2371A163CF9F}"/>
              </a:ext>
            </a:extLst>
          </p:cNvPr>
          <p:cNvSpPr>
            <a:spLocks noGrp="1"/>
          </p:cNvSpPr>
          <p:nvPr>
            <p:ph type="sldNum" sz="quarter" idx="4294967295"/>
          </p:nvPr>
        </p:nvSpPr>
        <p:spPr>
          <a:xfrm>
            <a:off x="202583" y="650205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0055EB28-BCD8-6283-DE8C-531049A219F5}"/>
              </a:ext>
            </a:extLst>
          </p:cNvPr>
          <p:cNvSpPr txBox="1">
            <a:spLocks/>
          </p:cNvSpPr>
          <p:nvPr/>
        </p:nvSpPr>
        <p:spPr>
          <a:xfrm>
            <a:off x="655319" y="1670843"/>
            <a:ext cx="10693401" cy="1346677"/>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vert="horz" lIns="365760" tIns="365760" rIns="365760" bIns="365760" rtlCol="0" anchor="ctr">
            <a:noAutofit/>
          </a:bodyPr>
          <a:lstStyle>
            <a:lvl1pPr marL="228600" indent="-228600" algn="l" defTabSz="914400" rtl="0" eaLnBrk="1" latinLnBrk="0" hangingPunct="1">
              <a:lnSpc>
                <a:spcPct val="100000"/>
              </a:lnSpc>
              <a:spcBef>
                <a:spcPts val="1000"/>
              </a:spcBef>
              <a:buClr>
                <a:srgbClr val="EFA620"/>
              </a:buClr>
              <a:buFont typeface="Arial" panose="020B0604020202020204" pitchFamily="34" charset="0"/>
              <a:buChar char="•"/>
              <a:defRPr sz="24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500"/>
              </a:spcBef>
              <a:buClr>
                <a:srgbClr val="EFA620"/>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500"/>
              </a:spcBef>
              <a:buClr>
                <a:srgbClr val="EFA620"/>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500"/>
              </a:spcBef>
              <a:buClr>
                <a:srgbClr val="EFA620"/>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500"/>
              </a:spcBef>
              <a:buClr>
                <a:srgbClr val="EFA620"/>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marR="0" lvl="0" indent="0" algn="just" defTabSz="914400" rtl="0" eaLnBrk="1" fontAlgn="auto" latinLnBrk="0" hangingPunct="1">
              <a:lnSpc>
                <a:spcPct val="90000"/>
              </a:lnSpc>
              <a:spcBef>
                <a:spcPts val="600"/>
              </a:spcBef>
              <a:spcAft>
                <a:spcPts val="600"/>
              </a:spcAft>
              <a:buClr>
                <a:prstClr val="black"/>
              </a:buClr>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PALA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an age-friendly initiative that seeks to prepare the Los Angeles region for a rapidly aging population through an innovative, sustained initiative that unites public and private leadership, resources, ideas and strategies that will improve the lives of older adults and Angelenos of all ages.</a:t>
            </a:r>
          </a:p>
        </p:txBody>
      </p:sp>
      <p:sp>
        <p:nvSpPr>
          <p:cNvPr id="8" name="Title 7">
            <a:extLst>
              <a:ext uri="{FF2B5EF4-FFF2-40B4-BE49-F238E27FC236}">
                <a16:creationId xmlns:a16="http://schemas.microsoft.com/office/drawing/2014/main" id="{F9B60FE9-3F05-6319-2D25-143A756764D2}"/>
              </a:ext>
            </a:extLst>
          </p:cNvPr>
          <p:cNvSpPr>
            <a:spLocks noGrp="1"/>
          </p:cNvSpPr>
          <p:nvPr>
            <p:ph type="title"/>
          </p:nvPr>
        </p:nvSpPr>
        <p:spPr>
          <a:xfrm>
            <a:off x="-1" y="181140"/>
            <a:ext cx="12192001" cy="802107"/>
          </a:xfrm>
        </p:spPr>
        <p:txBody>
          <a:bodyPr/>
          <a:lstStyle/>
          <a:p>
            <a:r>
              <a:rPr lang="en-US" dirty="0"/>
              <a:t>             </a:t>
            </a:r>
            <a:r>
              <a:rPr lang="en-US" sz="4000" dirty="0"/>
              <a:t>Purposeful Aging Los Angeles (PALA)</a:t>
            </a:r>
            <a:br>
              <a:rPr lang="en-US" sz="4000" dirty="0"/>
            </a:br>
            <a:r>
              <a:rPr lang="en-US" sz="2000" i="1" dirty="0"/>
              <a:t>purposefulagingla.com</a:t>
            </a:r>
            <a:endParaRPr lang="en-US" i="1" dirty="0"/>
          </a:p>
        </p:txBody>
      </p:sp>
      <p:pic>
        <p:nvPicPr>
          <p:cNvPr id="2" name="Picture 1">
            <a:extLst>
              <a:ext uri="{FF2B5EF4-FFF2-40B4-BE49-F238E27FC236}">
                <a16:creationId xmlns:a16="http://schemas.microsoft.com/office/drawing/2014/main" id="{8CC7B121-E52A-60F0-5927-0EECE17A6D1A}"/>
              </a:ext>
            </a:extLst>
          </p:cNvPr>
          <p:cNvPicPr>
            <a:picLocks noChangeAspect="1"/>
          </p:cNvPicPr>
          <p:nvPr/>
        </p:nvPicPr>
        <p:blipFill>
          <a:blip r:embed="rId3"/>
          <a:stretch>
            <a:fillRect/>
          </a:stretch>
        </p:blipFill>
        <p:spPr>
          <a:xfrm>
            <a:off x="3027063" y="3184683"/>
            <a:ext cx="4653279" cy="3132929"/>
          </a:xfrm>
          <a:prstGeom prst="rect">
            <a:avLst/>
          </a:prstGeom>
          <a:ln>
            <a:solidFill>
              <a:schemeClr val="accent1"/>
            </a:solidFill>
          </a:ln>
        </p:spPr>
      </p:pic>
    </p:spTree>
    <p:extLst>
      <p:ext uri="{BB962C8B-B14F-4D97-AF65-F5344CB8AC3E}">
        <p14:creationId xmlns:p14="http://schemas.microsoft.com/office/powerpoint/2010/main" val="4223270443"/>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3015-CA17-4174-BBB1-87FE72A2B245}"/>
              </a:ext>
            </a:extLst>
          </p:cNvPr>
          <p:cNvSpPr>
            <a:spLocks noGrp="1"/>
          </p:cNvSpPr>
          <p:nvPr>
            <p:ph type="title"/>
          </p:nvPr>
        </p:nvSpPr>
        <p:spPr>
          <a:xfrm>
            <a:off x="-1" y="225530"/>
            <a:ext cx="12192001" cy="692395"/>
          </a:xfrm>
          <a:noFill/>
        </p:spPr>
        <p:txBody>
          <a:bodyPr lIns="18288" rIns="18288">
            <a:noAutofit/>
          </a:bodyPr>
          <a:lstStyle/>
          <a:p>
            <a:pPr algn="ctr"/>
            <a:r>
              <a:rPr lang="en-US" sz="4000" b="1" dirty="0">
                <a:solidFill>
                  <a:schemeClr val="bg1"/>
                </a:solidFill>
              </a:rPr>
              <a:t>Aging &amp; </a:t>
            </a:r>
            <a:r>
              <a:rPr lang="en-US" sz="4000" dirty="0"/>
              <a:t>Disability</a:t>
            </a:r>
            <a:r>
              <a:rPr lang="en-US" sz="4000" b="1" dirty="0">
                <a:solidFill>
                  <a:schemeClr val="bg1"/>
                </a:solidFill>
              </a:rPr>
              <a:t> Resource </a:t>
            </a:r>
            <a:br>
              <a:rPr lang="en-US" sz="4000" b="1" dirty="0">
                <a:solidFill>
                  <a:schemeClr val="bg1"/>
                </a:solidFill>
              </a:rPr>
            </a:br>
            <a:r>
              <a:rPr lang="en-US" sz="4000" b="1" dirty="0">
                <a:solidFill>
                  <a:schemeClr val="bg1"/>
                </a:solidFill>
              </a:rPr>
              <a:t>Connection (ADRC)</a:t>
            </a:r>
          </a:p>
        </p:txBody>
      </p:sp>
      <p:sp>
        <p:nvSpPr>
          <p:cNvPr id="8" name="Content Placeholder 7">
            <a:extLst>
              <a:ext uri="{FF2B5EF4-FFF2-40B4-BE49-F238E27FC236}">
                <a16:creationId xmlns:a16="http://schemas.microsoft.com/office/drawing/2014/main" id="{CE4F76BF-D0FD-8302-7506-188B254365D2}"/>
              </a:ext>
            </a:extLst>
          </p:cNvPr>
          <p:cNvSpPr>
            <a:spLocks noGrp="1"/>
          </p:cNvSpPr>
          <p:nvPr>
            <p:ph idx="1"/>
          </p:nvPr>
        </p:nvSpPr>
        <p:spPr>
          <a:xfrm>
            <a:off x="2423455" y="1254270"/>
            <a:ext cx="9525322" cy="1838087"/>
          </a:xfrm>
        </p:spPr>
        <p:txBody>
          <a:bodyPr>
            <a:noAutofit/>
          </a:bodyPr>
          <a:lstStyle/>
          <a:p>
            <a:pPr marL="0" indent="0">
              <a:lnSpc>
                <a:spcPct val="108000"/>
              </a:lnSpc>
              <a:spcBef>
                <a:spcPts val="600"/>
              </a:spcBef>
              <a:spcAft>
                <a:spcPts val="600"/>
              </a:spcAft>
              <a:buNone/>
            </a:pPr>
            <a:r>
              <a:rPr lang="en-US" sz="1600" b="1" dirty="0">
                <a:latin typeface="Arial" panose="020B0604020202020204" pitchFamily="34" charset="0"/>
                <a:cs typeface="Arial" panose="020B0604020202020204" pitchFamily="34" charset="0"/>
              </a:rPr>
              <a:t>LA County AAA</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City of Los Angeles AAA</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211LA</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Independent Living Centers (ILCs), </a:t>
            </a:r>
            <a:r>
              <a:rPr lang="en-US" sz="1600" dirty="0">
                <a:latin typeface="Arial" panose="020B0604020202020204" pitchFamily="34" charset="0"/>
                <a:cs typeface="Arial" panose="020B0604020202020204" pitchFamily="34" charset="0"/>
              </a:rPr>
              <a:t>and a community network of public, private, and non-profit agencies are collaborating to establish an </a:t>
            </a:r>
            <a:r>
              <a:rPr lang="en-US" sz="1600" b="1" dirty="0">
                <a:latin typeface="Arial" panose="020B0604020202020204" pitchFamily="34" charset="0"/>
                <a:cs typeface="Arial" panose="020B0604020202020204" pitchFamily="34" charset="0"/>
              </a:rPr>
              <a:t>LA County ADRC</a:t>
            </a:r>
            <a:r>
              <a:rPr lang="en-US" sz="1600" dirty="0">
                <a:latin typeface="Arial" panose="020B0604020202020204" pitchFamily="34" charset="0"/>
                <a:cs typeface="Arial" panose="020B0604020202020204" pitchFamily="34" charset="0"/>
              </a:rPr>
              <a:t>. This partnership forms No Wrong Door (NWD) Systems that assist individuals in navigating the complex system of long-term services and supports (LTSS).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Core components are 1) enhanced</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information and referral </a:t>
            </a:r>
            <a:r>
              <a:rPr lang="en-US" sz="1600" dirty="0">
                <a:latin typeface="Arial" panose="020B0604020202020204" pitchFamily="34" charset="0"/>
                <a:cs typeface="Arial" panose="020B0604020202020204" pitchFamily="34" charset="0"/>
              </a:rPr>
              <a:t>services</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2) </a:t>
            </a:r>
            <a:r>
              <a:rPr lang="en-US" sz="1600" dirty="0">
                <a:latin typeface="Arial" panose="020B0604020202020204" pitchFamily="34" charset="0"/>
                <a:cs typeface="Arial" panose="020B0604020202020204" pitchFamily="34" charset="0"/>
              </a:rPr>
              <a:t>options</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counseling, 3) short-term service </a:t>
            </a:r>
            <a:r>
              <a:rPr lang="en-US" sz="1600" dirty="0">
                <a:latin typeface="Arial" panose="020B0604020202020204" pitchFamily="34" charset="0"/>
                <a:cs typeface="Arial" panose="020B0604020202020204" pitchFamily="34" charset="0"/>
              </a:rPr>
              <a:t>coordination</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 4) transition </a:t>
            </a:r>
            <a:r>
              <a:rPr lang="en-US" sz="1600" dirty="0">
                <a:latin typeface="Arial" panose="020B0604020202020204" pitchFamily="34" charset="0"/>
                <a:cs typeface="Arial" panose="020B0604020202020204" pitchFamily="34" charset="0"/>
              </a:rPr>
              <a:t>services</a:t>
            </a:r>
            <a:r>
              <a:rPr kumimoji="0" lang="en-US" sz="1600" i="0" u="none" strike="noStrike" cap="none" spc="0" normalizeH="0" baseline="0" noProof="0" dirty="0">
                <a:ln>
                  <a:noFill/>
                </a:ln>
                <a:effectLst/>
                <a:uLnTx/>
                <a:uFillTx/>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BF871C7-A386-4B87-9663-2371A163C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California Department of Aging">
            <a:extLst>
              <a:ext uri="{FF2B5EF4-FFF2-40B4-BE49-F238E27FC236}">
                <a16:creationId xmlns:a16="http://schemas.microsoft.com/office/drawing/2014/main" id="{A8B032D0-0504-86BC-316A-4FFD7EEA3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45" y="1449723"/>
            <a:ext cx="1269714" cy="7799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ing and Disability Resource Connection Logo">
            <a:extLst>
              <a:ext uri="{FF2B5EF4-FFF2-40B4-BE49-F238E27FC236}">
                <a16:creationId xmlns:a16="http://schemas.microsoft.com/office/drawing/2014/main" id="{42C91793-2DB8-CCEE-AC98-6AF2CBA2F4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63" r="18564"/>
          <a:stretch/>
        </p:blipFill>
        <p:spPr bwMode="auto">
          <a:xfrm>
            <a:off x="330289" y="2343889"/>
            <a:ext cx="1796826" cy="66849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DFF5D99-78E9-2ABB-B420-347E4162F8D5}"/>
              </a:ext>
            </a:extLst>
          </p:cNvPr>
          <p:cNvGrpSpPr/>
          <p:nvPr/>
        </p:nvGrpSpPr>
        <p:grpSpPr>
          <a:xfrm>
            <a:off x="213636" y="3226423"/>
            <a:ext cx="4311152" cy="2618839"/>
            <a:chOff x="302657" y="3515765"/>
            <a:chExt cx="4311152" cy="2618839"/>
          </a:xfrm>
        </p:grpSpPr>
        <p:sp>
          <p:nvSpPr>
            <p:cNvPr id="21" name="Rectangle 20">
              <a:extLst>
                <a:ext uri="{FF2B5EF4-FFF2-40B4-BE49-F238E27FC236}">
                  <a16:creationId xmlns:a16="http://schemas.microsoft.com/office/drawing/2014/main" id="{3571CC1E-2220-84B4-8FB1-AE9409800A65}"/>
                </a:ext>
              </a:extLst>
            </p:cNvPr>
            <p:cNvSpPr/>
            <p:nvPr/>
          </p:nvSpPr>
          <p:spPr>
            <a:xfrm>
              <a:off x="302657" y="3515765"/>
              <a:ext cx="4311152" cy="26188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0" name="Picture 6" descr="Service Center for Independent Life">
              <a:extLst>
                <a:ext uri="{FF2B5EF4-FFF2-40B4-BE49-F238E27FC236}">
                  <a16:creationId xmlns:a16="http://schemas.microsoft.com/office/drawing/2014/main" id="{2441915F-317C-FC45-3C56-004E7453F6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2774" y="5095701"/>
              <a:ext cx="882942" cy="6545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abled Resource Center">
              <a:extLst>
                <a:ext uri="{FF2B5EF4-FFF2-40B4-BE49-F238E27FC236}">
                  <a16:creationId xmlns:a16="http://schemas.microsoft.com/office/drawing/2014/main" id="{58729C8F-F34B-ED5D-8860-4E0053F5B4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3320" y="4111347"/>
              <a:ext cx="2121567" cy="2902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a:extLst>
                <a:ext uri="{FF2B5EF4-FFF2-40B4-BE49-F238E27FC236}">
                  <a16:creationId xmlns:a16="http://schemas.microsoft.com/office/drawing/2014/main" id="{140D3ABA-A8B9-C0CB-0A39-0EC94C1A1A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555" y="3997411"/>
              <a:ext cx="871106" cy="548640"/>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Disability Community Resource Center">
              <a:extLst>
                <a:ext uri="{FF2B5EF4-FFF2-40B4-BE49-F238E27FC236}">
                  <a16:creationId xmlns:a16="http://schemas.microsoft.com/office/drawing/2014/main" id="{02CC8136-EA6A-2537-048A-3838D59EAC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1974" y="4718389"/>
              <a:ext cx="1317033" cy="516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ogo">
              <a:extLst>
                <a:ext uri="{FF2B5EF4-FFF2-40B4-BE49-F238E27FC236}">
                  <a16:creationId xmlns:a16="http://schemas.microsoft.com/office/drawing/2014/main" id="{616452A6-1580-8F26-AEAC-330B229CA7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698" y="4702474"/>
              <a:ext cx="66385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C1EB609-ACD5-1A73-7B4A-8CAA2B0508E6}"/>
                </a:ext>
              </a:extLst>
            </p:cNvPr>
            <p:cNvPicPr>
              <a:picLocks noChangeAspect="1"/>
            </p:cNvPicPr>
            <p:nvPr/>
          </p:nvPicPr>
          <p:blipFill>
            <a:blip r:embed="rId10"/>
            <a:stretch>
              <a:fillRect/>
            </a:stretch>
          </p:blipFill>
          <p:spPr>
            <a:xfrm>
              <a:off x="3477466" y="4546619"/>
              <a:ext cx="794841" cy="332974"/>
            </a:xfrm>
            <a:prstGeom prst="rect">
              <a:avLst/>
            </a:prstGeom>
          </p:spPr>
        </p:pic>
        <p:pic>
          <p:nvPicPr>
            <p:cNvPr id="1042" name="Picture 18">
              <a:extLst>
                <a:ext uri="{FF2B5EF4-FFF2-40B4-BE49-F238E27FC236}">
                  <a16:creationId xmlns:a16="http://schemas.microsoft.com/office/drawing/2014/main" id="{80FFA8B9-6542-E07A-6D15-9DEEA70EEE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555" y="5422964"/>
              <a:ext cx="154305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7BEBD76-E72A-A9F5-1646-F53F08C6AF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2476" y="5491576"/>
              <a:ext cx="625927" cy="432507"/>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83FD253E-4F96-E34E-1A4C-0B0438B11535}"/>
                </a:ext>
              </a:extLst>
            </p:cNvPr>
            <p:cNvSpPr txBox="1">
              <a:spLocks/>
            </p:cNvSpPr>
            <p:nvPr/>
          </p:nvSpPr>
          <p:spPr>
            <a:xfrm>
              <a:off x="302657" y="3515765"/>
              <a:ext cx="4299750" cy="365760"/>
            </a:xfrm>
            <a:prstGeom prst="rect">
              <a:avLst/>
            </a:prstGeom>
            <a:solidFill>
              <a:schemeClr val="accent5">
                <a:lumMod val="40000"/>
                <a:lumOff val="60000"/>
              </a:schemeClr>
            </a:solidFill>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Clr>
                  <a:srgbClr val="EFA620"/>
                </a:buClr>
                <a:buFont typeface="Arial" panose="020B0604020202020204" pitchFamily="34" charset="0"/>
                <a:buChar char="•"/>
                <a:defRPr sz="24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500"/>
                </a:spcBef>
                <a:buClr>
                  <a:srgbClr val="EFA620"/>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500"/>
                </a:spcBef>
                <a:buClr>
                  <a:srgbClr val="EFA620"/>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500"/>
                </a:spcBef>
                <a:buClr>
                  <a:srgbClr val="EFA620"/>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500"/>
                </a:spcBef>
                <a:buClr>
                  <a:srgbClr val="EFA620"/>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marR="0" lvl="0" indent="0" algn="ctr" defTabSz="914400" rtl="0" eaLnBrk="1" fontAlgn="auto" latinLnBrk="0" hangingPunct="1">
                <a:lnSpc>
                  <a:spcPct val="90000"/>
                </a:lnSpc>
                <a:spcBef>
                  <a:spcPts val="0"/>
                </a:spcBef>
                <a:spcAft>
                  <a:spcPts val="600"/>
                </a:spcAft>
                <a:buClr>
                  <a:prstClr val="black"/>
                </a:buClr>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County Emerging ADRC Core Partners</a:t>
              </a:r>
            </a:p>
          </p:txBody>
        </p:sp>
      </p:grpSp>
      <p:sp>
        <p:nvSpPr>
          <p:cNvPr id="5" name="Arrow: Pentagon 4">
            <a:extLst>
              <a:ext uri="{FF2B5EF4-FFF2-40B4-BE49-F238E27FC236}">
                <a16:creationId xmlns:a16="http://schemas.microsoft.com/office/drawing/2014/main" id="{0848B210-D0D8-8BAC-EB22-D9EB675E77D3}"/>
              </a:ext>
            </a:extLst>
          </p:cNvPr>
          <p:cNvSpPr/>
          <p:nvPr/>
        </p:nvSpPr>
        <p:spPr>
          <a:xfrm>
            <a:off x="4727686" y="3226423"/>
            <a:ext cx="2103120" cy="365760"/>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2021 - 2022</a:t>
            </a:r>
          </a:p>
        </p:txBody>
      </p:sp>
      <p:sp>
        <p:nvSpPr>
          <p:cNvPr id="6" name="TextBox 5">
            <a:extLst>
              <a:ext uri="{FF2B5EF4-FFF2-40B4-BE49-F238E27FC236}">
                <a16:creationId xmlns:a16="http://schemas.microsoft.com/office/drawing/2014/main" id="{5424D0A2-8F79-42EA-B966-C28E1E2E730A}"/>
              </a:ext>
            </a:extLst>
          </p:cNvPr>
          <p:cNvSpPr txBox="1"/>
          <p:nvPr/>
        </p:nvSpPr>
        <p:spPr>
          <a:xfrm>
            <a:off x="4590526" y="3671617"/>
            <a:ext cx="2377440" cy="2103120"/>
          </a:xfrm>
          <a:prstGeom prst="rect">
            <a:avLst/>
          </a:prstGeom>
          <a:noFill/>
        </p:spPr>
        <p:txBody>
          <a:bodyPr wrap="square" lIns="45720" rIns="45720" rtlCol="0">
            <a:noAutofit/>
          </a:bodyPr>
          <a:lstStyle/>
          <a:p>
            <a:pPr marL="285750" indent="-285750" algn="just">
              <a:spcAft>
                <a:spcPts val="600"/>
              </a:spcAft>
              <a:buFont typeface="Wingdings" panose="05000000000000000000" pitchFamily="2" charset="2"/>
              <a:buChar char="ü"/>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 ADRC core partnership</a:t>
            </a:r>
          </a:p>
          <a:p>
            <a:pPr marL="285750" indent="-285750" algn="just">
              <a:spcAft>
                <a:spcPts val="600"/>
              </a:spcAft>
              <a:buFont typeface="Wingdings" panose="05000000000000000000" pitchFamily="2" charset="2"/>
              <a:buChar char="ü"/>
            </a:pPr>
            <a:r>
              <a:rPr lang="en-US" sz="1600" dirty="0">
                <a:solidFill>
                  <a:prstClr val="black"/>
                </a:solidFill>
                <a:latin typeface="Arial" panose="020B0604020202020204" pitchFamily="34" charset="0"/>
                <a:cs typeface="Arial" panose="020B0604020202020204" pitchFamily="34" charset="0"/>
              </a:rPr>
              <a:t>Received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‘Emerging’ ADRC designation by CA </a:t>
            </a:r>
            <a:r>
              <a:rPr lang="en-US" sz="1600" dirty="0">
                <a:solidFill>
                  <a:prstClr val="black"/>
                </a:solidFill>
                <a:latin typeface="Arial" panose="020B0604020202020204" pitchFamily="34" charset="0"/>
                <a:cs typeface="Arial" panose="020B0604020202020204" pitchFamily="34" charset="0"/>
              </a:rPr>
              <a:t>Department of Aging (CDA).</a:t>
            </a:r>
          </a:p>
          <a:p>
            <a:pPr marL="285750" indent="-285750" algn="just">
              <a:spcAft>
                <a:spcPts val="600"/>
              </a:spcAft>
              <a:buFont typeface="Wingdings" panose="05000000000000000000" pitchFamily="2" charset="2"/>
              <a:buChar char="ü"/>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Awarded $1.8 million in infrastructure grant funding. </a:t>
            </a:r>
          </a:p>
        </p:txBody>
      </p:sp>
      <p:sp>
        <p:nvSpPr>
          <p:cNvPr id="7" name="Arrow: Chevron 6">
            <a:extLst>
              <a:ext uri="{FF2B5EF4-FFF2-40B4-BE49-F238E27FC236}">
                <a16:creationId xmlns:a16="http://schemas.microsoft.com/office/drawing/2014/main" id="{B50411D8-AC86-A10A-4438-D33F21E358B5}"/>
              </a:ext>
            </a:extLst>
          </p:cNvPr>
          <p:cNvSpPr/>
          <p:nvPr/>
        </p:nvSpPr>
        <p:spPr>
          <a:xfrm>
            <a:off x="7173721" y="3226423"/>
            <a:ext cx="2103120" cy="365760"/>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2023 - 2024</a:t>
            </a:r>
          </a:p>
        </p:txBody>
      </p:sp>
      <p:sp>
        <p:nvSpPr>
          <p:cNvPr id="14" name="TextBox 13">
            <a:extLst>
              <a:ext uri="{FF2B5EF4-FFF2-40B4-BE49-F238E27FC236}">
                <a16:creationId xmlns:a16="http://schemas.microsoft.com/office/drawing/2014/main" id="{336A229D-CF4A-B828-6056-525246F08447}"/>
              </a:ext>
            </a:extLst>
          </p:cNvPr>
          <p:cNvSpPr txBox="1"/>
          <p:nvPr/>
        </p:nvSpPr>
        <p:spPr>
          <a:xfrm>
            <a:off x="7036561" y="3684960"/>
            <a:ext cx="2377440" cy="2103120"/>
          </a:xfrm>
          <a:prstGeom prst="rect">
            <a:avLst/>
          </a:prstGeom>
          <a:noFill/>
        </p:spPr>
        <p:txBody>
          <a:bodyPr wrap="square" lIns="45720" rIns="45720" rtlCol="0">
            <a:noAutofit/>
          </a:bodyPr>
          <a:lstStyle/>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lang="en-US" sz="1600" dirty="0">
                <a:solidFill>
                  <a:prstClr val="black"/>
                </a:solidFill>
                <a:latin typeface="Arial" panose="020B0604020202020204" pitchFamily="34" charset="0"/>
                <a:cs typeface="Arial" panose="020B0604020202020204" pitchFamily="34" charset="0"/>
              </a:rPr>
              <a:t>Develop infrastructure and operations and launch LA County Emerging ADRC</a:t>
            </a:r>
          </a:p>
        </p:txBody>
      </p:sp>
      <p:sp>
        <p:nvSpPr>
          <p:cNvPr id="9" name="Arrow: Chevron 8">
            <a:extLst>
              <a:ext uri="{FF2B5EF4-FFF2-40B4-BE49-F238E27FC236}">
                <a16:creationId xmlns:a16="http://schemas.microsoft.com/office/drawing/2014/main" id="{F29350F2-18DD-7B46-5237-8BBF987F7813}"/>
              </a:ext>
            </a:extLst>
          </p:cNvPr>
          <p:cNvSpPr/>
          <p:nvPr/>
        </p:nvSpPr>
        <p:spPr>
          <a:xfrm>
            <a:off x="9619757" y="3206672"/>
            <a:ext cx="2103120" cy="365760"/>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2024 - 2025</a:t>
            </a:r>
          </a:p>
        </p:txBody>
      </p:sp>
      <p:sp>
        <p:nvSpPr>
          <p:cNvPr id="15" name="TextBox 14">
            <a:extLst>
              <a:ext uri="{FF2B5EF4-FFF2-40B4-BE49-F238E27FC236}">
                <a16:creationId xmlns:a16="http://schemas.microsoft.com/office/drawing/2014/main" id="{D4352670-1F54-6FD2-8CF2-E68503671D24}"/>
              </a:ext>
            </a:extLst>
          </p:cNvPr>
          <p:cNvSpPr txBox="1"/>
          <p:nvPr/>
        </p:nvSpPr>
        <p:spPr>
          <a:xfrm>
            <a:off x="9482597" y="3665209"/>
            <a:ext cx="2377440" cy="2103120"/>
          </a:xfrm>
          <a:prstGeom prst="rect">
            <a:avLst/>
          </a:prstGeom>
          <a:noFill/>
        </p:spPr>
        <p:txBody>
          <a:bodyPr wrap="square" lIns="45720" rIns="45720" rtlCol="0">
            <a:noAutofit/>
          </a:bodyPr>
          <a:lstStyle/>
          <a:p>
            <a:pPr marL="285750" indent="-285750" algn="just">
              <a:spcAft>
                <a:spcPts val="600"/>
              </a:spcAft>
              <a:buFont typeface="Wingdings" panose="05000000000000000000" pitchFamily="2" charset="2"/>
              <a:buChar char="q"/>
              <a:defRPr/>
            </a:pPr>
            <a:r>
              <a:rPr lang="en-US" sz="1600" dirty="0">
                <a:solidFill>
                  <a:prstClr val="black"/>
                </a:solidFill>
                <a:latin typeface="Arial" panose="020B0604020202020204" pitchFamily="34" charset="0"/>
                <a:cs typeface="Arial" panose="020B0604020202020204" pitchFamily="34" charset="0"/>
              </a:rPr>
              <a:t>Integrate LA City’s Central &amp; South LA ADRC into LA County Emerging ADRC</a:t>
            </a:r>
          </a:p>
          <a:p>
            <a:pPr marL="285750" indent="-285750" algn="just">
              <a:spcAft>
                <a:spcPts val="600"/>
              </a:spcAft>
              <a:buFont typeface="Wingdings" panose="05000000000000000000" pitchFamily="2" charset="2"/>
              <a:buChar char="q"/>
              <a:defRPr/>
            </a:pPr>
            <a:r>
              <a:rPr lang="en-US" sz="1600" dirty="0">
                <a:solidFill>
                  <a:prstClr val="black"/>
                </a:solidFill>
                <a:latin typeface="Arial" panose="020B0604020202020204" pitchFamily="34" charset="0"/>
                <a:cs typeface="Arial" panose="020B0604020202020204" pitchFamily="34" charset="0"/>
              </a:rPr>
              <a:t>Pursue ‘Designated’ ADRC status</a:t>
            </a:r>
          </a:p>
        </p:txBody>
      </p:sp>
      <p:sp>
        <p:nvSpPr>
          <p:cNvPr id="10" name="TextBox 9">
            <a:extLst>
              <a:ext uri="{FF2B5EF4-FFF2-40B4-BE49-F238E27FC236}">
                <a16:creationId xmlns:a16="http://schemas.microsoft.com/office/drawing/2014/main" id="{0D067E6A-D611-4711-D43E-446767D1333B}"/>
              </a:ext>
            </a:extLst>
          </p:cNvPr>
          <p:cNvSpPr txBox="1"/>
          <p:nvPr/>
        </p:nvSpPr>
        <p:spPr>
          <a:xfrm>
            <a:off x="2619910" y="6121252"/>
            <a:ext cx="9291498" cy="281419"/>
          </a:xfrm>
          <a:prstGeom prst="rect">
            <a:avLst/>
          </a:prstGeom>
          <a:noFill/>
        </p:spPr>
        <p:txBody>
          <a:bodyPr wrap="square" lIns="45720" rIns="45720" rtlCol="0">
            <a:noAutofit/>
          </a:bodyPr>
          <a:lstStyle/>
          <a:p>
            <a:pPr algn="just">
              <a:spcAft>
                <a:spcPts val="600"/>
              </a:spcAft>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*ADRCs are established in ‘Emerging’ status and become ‘Designated’ after </a:t>
            </a:r>
            <a:r>
              <a:rPr lang="en-US" sz="1200" b="0" i="1" dirty="0">
                <a:solidFill>
                  <a:srgbClr val="333333"/>
                </a:solidFill>
                <a:effectLst/>
                <a:latin typeface="Arial" panose="020B0604020202020204" pitchFamily="34" charset="0"/>
                <a:cs typeface="Arial" panose="020B0604020202020204" pitchFamily="34" charset="0"/>
              </a:rPr>
              <a:t>meeting the California ADRC Designation Criteria.</a:t>
            </a:r>
            <a:endParaRPr kumimoji="0" lang="en-US"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545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3A9F30B-F501-69C1-D477-D429246030C4}"/>
              </a:ext>
            </a:extLst>
          </p:cNvPr>
          <p:cNvSpPr>
            <a:spLocks noGrp="1"/>
          </p:cNvSpPr>
          <p:nvPr>
            <p:ph type="title"/>
          </p:nvPr>
        </p:nvSpPr>
        <p:spPr/>
        <p:txBody>
          <a:bodyPr/>
          <a:lstStyle/>
          <a:p>
            <a:r>
              <a:rPr lang="en-US" dirty="0"/>
              <a:t>     Community and Senior Centers</a:t>
            </a:r>
          </a:p>
        </p:txBody>
      </p:sp>
      <p:sp>
        <p:nvSpPr>
          <p:cNvPr id="4" name="Slide Number Placeholder 3">
            <a:extLst>
              <a:ext uri="{FF2B5EF4-FFF2-40B4-BE49-F238E27FC236}">
                <a16:creationId xmlns:a16="http://schemas.microsoft.com/office/drawing/2014/main" id="{1BF871C7-A386-4B87-9663-2371A163C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Content Placeholder 2">
            <a:extLst>
              <a:ext uri="{FF2B5EF4-FFF2-40B4-BE49-F238E27FC236}">
                <a16:creationId xmlns:a16="http://schemas.microsoft.com/office/drawing/2014/main" id="{CC41E5B0-9D56-50A6-A302-868070DA091C}"/>
              </a:ext>
            </a:extLst>
          </p:cNvPr>
          <p:cNvSpPr txBox="1">
            <a:spLocks/>
          </p:cNvSpPr>
          <p:nvPr/>
        </p:nvSpPr>
        <p:spPr>
          <a:xfrm>
            <a:off x="6096000" y="1676400"/>
            <a:ext cx="5618480" cy="405201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46579A"/>
              </a:buClr>
              <a:buFont typeface="Arial" panose="020B0604020202020204" pitchFamily="34" charset="0"/>
              <a:buChar char="•"/>
              <a:defRPr sz="24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500"/>
              </a:spcBef>
              <a:buClr>
                <a:srgbClr val="46579A"/>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500"/>
              </a:spcBef>
              <a:buClr>
                <a:srgbClr val="46579A"/>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500"/>
              </a:spcBef>
              <a:buClr>
                <a:srgbClr val="46579A"/>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500"/>
              </a:spcBef>
              <a:buClr>
                <a:srgbClr val="46579A"/>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8838" marR="0" lvl="1" indent="-401638" algn="l" defTabSz="457200" rtl="0" eaLnBrk="1" fontAlgn="auto" latinLnBrk="0" hangingPunct="1">
              <a:lnSpc>
                <a:spcPct val="15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002060"/>
              </a:solidFill>
              <a:effectLst/>
              <a:uLnTx/>
              <a:uFillTx/>
              <a:latin typeface="Helvetica" pitchFamily="2" charset="0"/>
              <a:ea typeface="+mn-ea"/>
              <a:cs typeface="+mn-cs"/>
            </a:endParaRPr>
          </a:p>
          <a:p>
            <a:pPr marL="858838" marR="0" lvl="1" indent="-401638" algn="l" defTabSz="4572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1000"/>
              </a:spcBef>
              <a:spcAft>
                <a:spcPts val="0"/>
              </a:spcAft>
              <a:buClr>
                <a:srgbClr val="46579A"/>
              </a:buClr>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Helvetica" pitchFamily="2" charset="0"/>
              <a:ea typeface="+mn-ea"/>
              <a:cs typeface="+mn-cs"/>
            </a:endParaRPr>
          </a:p>
        </p:txBody>
      </p:sp>
      <p:sp>
        <p:nvSpPr>
          <p:cNvPr id="11" name="Content Placeholder 2">
            <a:extLst>
              <a:ext uri="{FF2B5EF4-FFF2-40B4-BE49-F238E27FC236}">
                <a16:creationId xmlns:a16="http://schemas.microsoft.com/office/drawing/2014/main" id="{FEE86049-10EA-EB0E-2F2A-3C21057E7055}"/>
              </a:ext>
            </a:extLst>
          </p:cNvPr>
          <p:cNvSpPr txBox="1">
            <a:spLocks/>
          </p:cNvSpPr>
          <p:nvPr/>
        </p:nvSpPr>
        <p:spPr>
          <a:xfrm>
            <a:off x="477520" y="1378199"/>
            <a:ext cx="10068543" cy="5182040"/>
          </a:xfrm>
          <a:prstGeom prst="rect">
            <a:avLst/>
          </a:prstGeom>
          <a:ln w="3175">
            <a:noFill/>
          </a:ln>
        </p:spPr>
        <p:txBody>
          <a:bodyPr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Bef>
                <a:spcPts val="0"/>
              </a:spcBef>
              <a:buNone/>
            </a:pPr>
            <a:r>
              <a:rPr lang="en-US" sz="2200" b="1" dirty="0">
                <a:solidFill>
                  <a:srgbClr val="0080D6"/>
                </a:solidFill>
                <a:effectLst/>
                <a:latin typeface="Arial" panose="020B0604020202020204" pitchFamily="34" charset="0"/>
                <a:ea typeface="Calibri" panose="020F0502020204030204" pitchFamily="34" charset="0"/>
                <a:cs typeface="Arial" panose="020B0604020202020204" pitchFamily="34" charset="0"/>
              </a:rPr>
              <a:t>Aging &amp; Disabilities Department operates 14 Community and Senior Centers in Los Angeles County that</a:t>
            </a:r>
            <a:r>
              <a:rPr lang="en-US" sz="2200" b="1" dirty="0">
                <a:solidFill>
                  <a:srgbClr val="0080D6"/>
                </a:solidFill>
                <a:latin typeface="Arial" panose="020B0604020202020204" pitchFamily="34" charset="0"/>
                <a:ea typeface="Calibri" panose="020F0502020204030204" pitchFamily="34" charset="0"/>
                <a:cs typeface="Arial" panose="020B0604020202020204" pitchFamily="34" charset="0"/>
              </a:rPr>
              <a:t> offer a wide range of services and social activities for the local communities and provide opportunities for daily learning, skills enhancement, community engagement, socialization, and healthy living for residents of all ages, such as:</a:t>
            </a:r>
          </a:p>
          <a:p>
            <a:pPr marL="0" indent="0">
              <a:lnSpc>
                <a:spcPct val="107000"/>
              </a:lnSpc>
              <a:spcBef>
                <a:spcPts val="0"/>
              </a:spcBef>
              <a:buNone/>
            </a:pPr>
            <a:endParaRPr lang="en-US"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pP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Emergency Food Assistance Programs</a:t>
            </a:r>
          </a:p>
          <a:p>
            <a:pPr>
              <a:lnSpc>
                <a:spcPct val="107000"/>
              </a:lnSpc>
              <a:spcBef>
                <a:spcPts val="0"/>
              </a:spcBef>
            </a:pP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Congregate Meals</a:t>
            </a:r>
          </a:p>
          <a:p>
            <a:pPr>
              <a:lnSpc>
                <a:spcPct val="107000"/>
              </a:lnSpc>
              <a:spcBef>
                <a:spcPts val="0"/>
              </a:spcBef>
            </a:pP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Telephone Reassurance</a:t>
            </a:r>
          </a:p>
          <a:p>
            <a:pPr>
              <a:lnSpc>
                <a:spcPct val="107000"/>
              </a:lnSpc>
              <a:spcBef>
                <a:spcPts val="0"/>
              </a:spcBef>
            </a:pP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Utility Ass</a:t>
            </a: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istance Program</a:t>
            </a:r>
          </a:p>
          <a:p>
            <a:pPr>
              <a:lnSpc>
                <a:spcPct val="107000"/>
              </a:lnSpc>
              <a:spcBef>
                <a:spcPts val="0"/>
              </a:spcBef>
            </a:pP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Fitness and Exercise</a:t>
            </a:r>
          </a:p>
          <a:p>
            <a:pPr>
              <a:lnSpc>
                <a:spcPct val="107000"/>
              </a:lnSpc>
              <a:spcBef>
                <a:spcPts val="0"/>
              </a:spcBef>
            </a:pP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Referral Services</a:t>
            </a:r>
          </a:p>
          <a:p>
            <a:pPr>
              <a:lnSpc>
                <a:spcPct val="107000"/>
              </a:lnSpc>
              <a:spcBef>
                <a:spcPts val="0"/>
              </a:spcBef>
            </a:pP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Public Access Computers</a:t>
            </a:r>
          </a:p>
          <a:p>
            <a:pPr>
              <a:lnSpc>
                <a:spcPct val="107000"/>
              </a:lnSpc>
              <a:spcBef>
                <a:spcPts val="0"/>
              </a:spcBef>
            </a:pP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Arts and Crafts</a:t>
            </a:r>
          </a:p>
          <a:p>
            <a:pPr>
              <a:lnSpc>
                <a:spcPct val="107000"/>
              </a:lnSpc>
              <a:spcBef>
                <a:spcPts val="0"/>
              </a:spcBef>
            </a:pP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Seasonal Giveaways</a:t>
            </a:r>
          </a:p>
          <a:p>
            <a:pPr>
              <a:lnSpc>
                <a:spcPct val="107000"/>
              </a:lnSpc>
              <a:spcBef>
                <a:spcPts val="0"/>
              </a:spcBef>
            </a:pP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Form Assistance</a:t>
            </a:r>
          </a:p>
          <a:p>
            <a:pPr>
              <a:lnSpc>
                <a:spcPct val="107000"/>
              </a:lnSpc>
              <a:spcBef>
                <a:spcPts val="0"/>
              </a:spcBef>
            </a:pP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Educational Classes</a:t>
            </a:r>
          </a:p>
          <a:p>
            <a:pPr>
              <a:lnSpc>
                <a:spcPct val="107000"/>
              </a:lnSpc>
              <a:spcBef>
                <a:spcPts val="0"/>
              </a:spcBef>
            </a:pPr>
            <a:r>
              <a:rPr lang="en-US" sz="2200" dirty="0">
                <a:solidFill>
                  <a:schemeClr val="tx1"/>
                </a:solidFill>
                <a:latin typeface="Arial" panose="020B0604020202020204" pitchFamily="34" charset="0"/>
                <a:ea typeface="Calibri" panose="020F0502020204030204" pitchFamily="34" charset="0"/>
                <a:cs typeface="Arial" panose="020B0604020202020204" pitchFamily="34" charset="0"/>
              </a:rPr>
              <a:t>Workshop</a:t>
            </a:r>
          </a:p>
        </p:txBody>
      </p:sp>
      <p:pic>
        <p:nvPicPr>
          <p:cNvPr id="5" name="Picture 13">
            <a:extLst>
              <a:ext uri="{FF2B5EF4-FFF2-40B4-BE49-F238E27FC236}">
                <a16:creationId xmlns:a16="http://schemas.microsoft.com/office/drawing/2014/main" id="{5B126A88-C89D-3E17-E88E-6C3A94F4C280}"/>
              </a:ext>
            </a:extLst>
          </p:cNvPr>
          <p:cNvPicPr>
            <a:picLocks noChangeAspect="1"/>
          </p:cNvPicPr>
          <p:nvPr/>
        </p:nvPicPr>
        <p:blipFill>
          <a:blip r:embed="rId2"/>
          <a:stretch>
            <a:fillRect/>
          </a:stretch>
        </p:blipFill>
        <p:spPr>
          <a:xfrm>
            <a:off x="5340247" y="3089071"/>
            <a:ext cx="2009682" cy="1404785"/>
          </a:xfrm>
          <a:prstGeom prst="rect">
            <a:avLst/>
          </a:prstGeom>
          <a:ln>
            <a:solidFill>
              <a:schemeClr val="tx1"/>
            </a:solidFill>
          </a:ln>
        </p:spPr>
      </p:pic>
      <p:pic>
        <p:nvPicPr>
          <p:cNvPr id="6" name="Picture 14">
            <a:extLst>
              <a:ext uri="{FF2B5EF4-FFF2-40B4-BE49-F238E27FC236}">
                <a16:creationId xmlns:a16="http://schemas.microsoft.com/office/drawing/2014/main" id="{D4CA67AB-7A39-6D51-75F1-D3346ABBE790}"/>
              </a:ext>
            </a:extLst>
          </p:cNvPr>
          <p:cNvPicPr>
            <a:picLocks noChangeAspect="1"/>
          </p:cNvPicPr>
          <p:nvPr/>
        </p:nvPicPr>
        <p:blipFill>
          <a:blip r:embed="rId3"/>
          <a:stretch>
            <a:fillRect/>
          </a:stretch>
        </p:blipFill>
        <p:spPr>
          <a:xfrm>
            <a:off x="7512275" y="3121717"/>
            <a:ext cx="1992863" cy="1372139"/>
          </a:xfrm>
          <a:prstGeom prst="rect">
            <a:avLst/>
          </a:prstGeom>
          <a:ln>
            <a:solidFill>
              <a:schemeClr val="tx1"/>
            </a:solidFill>
          </a:ln>
        </p:spPr>
      </p:pic>
      <p:pic>
        <p:nvPicPr>
          <p:cNvPr id="7" name="Picture 11">
            <a:extLst>
              <a:ext uri="{FF2B5EF4-FFF2-40B4-BE49-F238E27FC236}">
                <a16:creationId xmlns:a16="http://schemas.microsoft.com/office/drawing/2014/main" id="{403850EE-F8DD-103D-9579-088980801C85}"/>
              </a:ext>
            </a:extLst>
          </p:cNvPr>
          <p:cNvPicPr>
            <a:picLocks noChangeAspect="1"/>
          </p:cNvPicPr>
          <p:nvPr/>
        </p:nvPicPr>
        <p:blipFill>
          <a:blip r:embed="rId4"/>
          <a:stretch>
            <a:fillRect/>
          </a:stretch>
        </p:blipFill>
        <p:spPr>
          <a:xfrm>
            <a:off x="5309384" y="4657565"/>
            <a:ext cx="2040545" cy="1236518"/>
          </a:xfrm>
          <a:prstGeom prst="rect">
            <a:avLst/>
          </a:prstGeom>
          <a:ln>
            <a:solidFill>
              <a:schemeClr val="tx1"/>
            </a:solidFill>
          </a:ln>
        </p:spPr>
      </p:pic>
      <p:pic>
        <p:nvPicPr>
          <p:cNvPr id="9" name="Picture 8">
            <a:extLst>
              <a:ext uri="{FF2B5EF4-FFF2-40B4-BE49-F238E27FC236}">
                <a16:creationId xmlns:a16="http://schemas.microsoft.com/office/drawing/2014/main" id="{2CDE7BA9-FCFF-6CF0-6FD8-9EA3F7BD2009}"/>
              </a:ext>
            </a:extLst>
          </p:cNvPr>
          <p:cNvPicPr>
            <a:picLocks noChangeAspect="1"/>
          </p:cNvPicPr>
          <p:nvPr/>
        </p:nvPicPr>
        <p:blipFill>
          <a:blip r:embed="rId5"/>
          <a:stretch>
            <a:fillRect/>
          </a:stretch>
        </p:blipFill>
        <p:spPr>
          <a:xfrm>
            <a:off x="7498508" y="4657566"/>
            <a:ext cx="2040545" cy="1236518"/>
          </a:xfrm>
          <a:prstGeom prst="rect">
            <a:avLst/>
          </a:prstGeom>
          <a:ln>
            <a:solidFill>
              <a:schemeClr val="tx1"/>
            </a:solidFill>
          </a:ln>
        </p:spPr>
      </p:pic>
      <p:pic>
        <p:nvPicPr>
          <p:cNvPr id="13" name="Picture 12">
            <a:extLst>
              <a:ext uri="{FF2B5EF4-FFF2-40B4-BE49-F238E27FC236}">
                <a16:creationId xmlns:a16="http://schemas.microsoft.com/office/drawing/2014/main" id="{B3809559-8791-8199-D848-62B9AA71839F}"/>
              </a:ext>
            </a:extLst>
          </p:cNvPr>
          <p:cNvPicPr>
            <a:picLocks noChangeAspect="1"/>
          </p:cNvPicPr>
          <p:nvPr/>
        </p:nvPicPr>
        <p:blipFill>
          <a:blip r:embed="rId6"/>
          <a:stretch>
            <a:fillRect/>
          </a:stretch>
        </p:blipFill>
        <p:spPr>
          <a:xfrm>
            <a:off x="9667483" y="3121717"/>
            <a:ext cx="2046997" cy="1372138"/>
          </a:xfrm>
          <a:prstGeom prst="rect">
            <a:avLst/>
          </a:prstGeom>
          <a:ln>
            <a:solidFill>
              <a:schemeClr val="tx1"/>
            </a:solidFill>
          </a:ln>
        </p:spPr>
      </p:pic>
      <p:pic>
        <p:nvPicPr>
          <p:cNvPr id="14" name="Picture 13">
            <a:extLst>
              <a:ext uri="{FF2B5EF4-FFF2-40B4-BE49-F238E27FC236}">
                <a16:creationId xmlns:a16="http://schemas.microsoft.com/office/drawing/2014/main" id="{7CC372C6-7168-F776-D194-9F2EB2736C9F}"/>
              </a:ext>
            </a:extLst>
          </p:cNvPr>
          <p:cNvPicPr>
            <a:picLocks noChangeAspect="1"/>
          </p:cNvPicPr>
          <p:nvPr/>
        </p:nvPicPr>
        <p:blipFill rotWithShape="1">
          <a:blip r:embed="rId7"/>
          <a:srcRect l="9591" r="12213" b="-5"/>
          <a:stretch/>
        </p:blipFill>
        <p:spPr>
          <a:xfrm>
            <a:off x="9717090" y="4675759"/>
            <a:ext cx="1997390" cy="1236518"/>
          </a:xfrm>
          <a:prstGeom prst="rect">
            <a:avLst/>
          </a:prstGeom>
          <a:ln>
            <a:solidFill>
              <a:schemeClr val="tx1"/>
            </a:solidFill>
          </a:ln>
        </p:spPr>
      </p:pic>
    </p:spTree>
    <p:extLst>
      <p:ext uri="{BB962C8B-B14F-4D97-AF65-F5344CB8AC3E}">
        <p14:creationId xmlns:p14="http://schemas.microsoft.com/office/powerpoint/2010/main" val="241858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0A083A-FFC7-48DF-9976-CEC54C3A260E}"/>
              </a:ext>
            </a:extLst>
          </p:cNvPr>
          <p:cNvSpPr>
            <a:spLocks noGrp="1"/>
          </p:cNvSpPr>
          <p:nvPr>
            <p:ph type="title"/>
          </p:nvPr>
        </p:nvSpPr>
        <p:spPr>
          <a:xfrm>
            <a:off x="-1" y="225530"/>
            <a:ext cx="12192001" cy="692395"/>
          </a:xfrm>
        </p:spPr>
        <p:txBody>
          <a:bodyPr>
            <a:noAutofit/>
          </a:bodyPr>
          <a:lstStyle/>
          <a:p>
            <a:pPr algn="ctr"/>
            <a:r>
              <a:rPr lang="en-US" sz="4000" b="1" dirty="0">
                <a:latin typeface="Arial" panose="020B0604020202020204" pitchFamily="34" charset="0"/>
                <a:cs typeface="Arial" panose="020B0604020202020204" pitchFamily="34" charset="0"/>
              </a:rPr>
              <a:t>         Adult Protective Services (APS)</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Line Operations</a:t>
            </a:r>
            <a:endParaRPr lang="en-US" sz="4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6C1C826-BEF4-451C-87CA-146CC676E94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ED508-A334-4D03-AEFF-E7B6D7C2A7A1}"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A0F3F71-FFA4-46D6-99EF-A6764B2623FE}"/>
              </a:ext>
            </a:extLst>
          </p:cNvPr>
          <p:cNvSpPr txBox="1"/>
          <p:nvPr/>
        </p:nvSpPr>
        <p:spPr>
          <a:xfrm>
            <a:off x="823911" y="2031368"/>
            <a:ext cx="10544175" cy="166199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800" b="0" i="0" u="none" strike="noStrike" dirty="0">
                <a:effectLst/>
                <a:latin typeface="Arial" panose="020B0604020202020204" pitchFamily="34" charset="0"/>
                <a:cs typeface="Arial" panose="020B0604020202020204" pitchFamily="34" charset="0"/>
              </a:rPr>
              <a:t>APS investigates reports of </a:t>
            </a:r>
            <a:r>
              <a:rPr lang="en-US" sz="2800" b="1" i="0" u="none" strike="noStrike" dirty="0">
                <a:solidFill>
                  <a:srgbClr val="0080D6"/>
                </a:solidFill>
                <a:effectLst/>
                <a:latin typeface="Arial" panose="020B0604020202020204" pitchFamily="34" charset="0"/>
                <a:cs typeface="Arial" panose="020B0604020202020204" pitchFamily="34" charset="0"/>
              </a:rPr>
              <a:t>abuse, neglect, and exploitation</a:t>
            </a:r>
            <a:r>
              <a:rPr lang="en-US" sz="2800" b="1" i="0" u="none" strike="noStrike" dirty="0">
                <a:solidFill>
                  <a:srgbClr val="0070C0"/>
                </a:solidFill>
                <a:effectLst/>
                <a:latin typeface="Arial" panose="020B0604020202020204" pitchFamily="34" charset="0"/>
                <a:cs typeface="Arial" panose="020B0604020202020204" pitchFamily="34" charset="0"/>
              </a:rPr>
              <a:t> </a:t>
            </a:r>
            <a:r>
              <a:rPr lang="en-US" sz="2800" b="0" i="0" u="none" strike="noStrike" dirty="0">
                <a:effectLst/>
                <a:latin typeface="Arial" panose="020B0604020202020204" pitchFamily="34" charset="0"/>
                <a:cs typeface="Arial" panose="020B0604020202020204" pitchFamily="34" charset="0"/>
              </a:rPr>
              <a:t>perpetrated against Elder and Dependent Adults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APS investigates approximately </a:t>
            </a:r>
            <a:r>
              <a:rPr kumimoji="0" lang="en-US" sz="2800" b="1" i="0" u="none" strike="noStrike" kern="1200" cap="none" spc="0" normalizeH="0" baseline="0" noProof="0" dirty="0">
                <a:ln>
                  <a:noFill/>
                </a:ln>
                <a:solidFill>
                  <a:srgbClr val="0080D6"/>
                </a:solidFill>
                <a:effectLst/>
                <a:uLnTx/>
                <a:uFillTx/>
                <a:latin typeface="Arial" panose="020B0604020202020204" pitchFamily="34" charset="0"/>
                <a:ea typeface="+mn-ea"/>
                <a:cs typeface="Arial" panose="020B0604020202020204" pitchFamily="34" charset="0"/>
              </a:rPr>
              <a:t>4,500-5,500</a:t>
            </a:r>
            <a:r>
              <a:rPr kumimoji="0" lang="en-US" sz="280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 </a:t>
            </a:r>
            <a:r>
              <a:rPr kumimoji="0" lang="en-US"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reports </a:t>
            </a:r>
            <a:r>
              <a:rPr lang="en-US" sz="2800" dirty="0">
                <a:latin typeface="Arial" panose="020B0604020202020204" pitchFamily="34" charset="0"/>
                <a:cs typeface="Arial" panose="020B0604020202020204" pitchFamily="34" charset="0"/>
              </a:rPr>
              <a:t>every </a:t>
            </a:r>
            <a:r>
              <a:rPr kumimoji="0" lang="en-US"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month</a:t>
            </a:r>
          </a:p>
        </p:txBody>
      </p:sp>
    </p:spTree>
    <p:extLst>
      <p:ext uri="{BB962C8B-B14F-4D97-AF65-F5344CB8AC3E}">
        <p14:creationId xmlns:p14="http://schemas.microsoft.com/office/powerpoint/2010/main" val="3114422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7597248-ea38-451b-8abe-a638eddbac81}" enabled="0" method="" siteId="{07597248-ea38-451b-8abe-a638eddbac81}" removed="1"/>
</clbl:labelList>
</file>

<file path=docProps/app.xml><?xml version="1.0" encoding="utf-8"?>
<Properties xmlns="http://schemas.openxmlformats.org/officeDocument/2006/extended-properties" xmlns:vt="http://schemas.openxmlformats.org/officeDocument/2006/docPropsVTypes">
  <TotalTime>9335</TotalTime>
  <Words>1291</Words>
  <Application>Microsoft Office PowerPoint</Application>
  <PresentationFormat>Widescreen</PresentationFormat>
  <Paragraphs>139</Paragraphs>
  <Slides>18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等线</vt:lpstr>
      <vt:lpstr>Abadi</vt:lpstr>
      <vt:lpstr>Arial</vt:lpstr>
      <vt:lpstr>Calibri</vt:lpstr>
      <vt:lpstr>Helvetica</vt:lpstr>
      <vt:lpstr>Wingdings</vt:lpstr>
      <vt:lpstr>Office Theme</vt:lpstr>
      <vt:lpstr>PowerPoint Presentation</vt:lpstr>
      <vt:lpstr>PowerPoint Presentation</vt:lpstr>
      <vt:lpstr>PowerPoint Presentation</vt:lpstr>
      <vt:lpstr>Who We Are &amp; What We Do</vt:lpstr>
      <vt:lpstr>Area Agency on Aging</vt:lpstr>
      <vt:lpstr>             Purposeful Aging Los Angeles (PALA) purposefulagingla.com</vt:lpstr>
      <vt:lpstr>Aging &amp; Disability Resource  Connection (ADRC)</vt:lpstr>
      <vt:lpstr>     Community and Senior Centers</vt:lpstr>
      <vt:lpstr>         Adult Protective Services (APS) Line Operations</vt:lpstr>
      <vt:lpstr>APS Home Safe Program </vt:lpstr>
      <vt:lpstr>L.A. Found</vt:lpstr>
      <vt:lpstr>New Freedom Transportation</vt:lpstr>
      <vt:lpstr>              Information &amp; Assistance (I &amp; A) </vt:lpstr>
      <vt:lpstr>PowerPoint Presentation</vt:lpstr>
      <vt:lpstr>              Los Angeles County Commission for Older Adults (LACCOA)</vt:lpstr>
      <vt:lpstr>              Los Angeles County Commission on Disabilities (LACCOD)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Workforce Development, Aging and Community Services   Aging &amp; Community Services</dc:title>
  <dc:creator>Lorenza Sanchez;Ashley Liang</dc:creator>
  <cp:lastModifiedBy>David Kochen</cp:lastModifiedBy>
  <cp:revision>59</cp:revision>
  <dcterms:created xsi:type="dcterms:W3CDTF">2022-04-26T06:10:36Z</dcterms:created>
  <dcterms:modified xsi:type="dcterms:W3CDTF">2024-02-20T21:48:52Z</dcterms:modified>
</cp:coreProperties>
</file>