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8"/>
  </p:notesMasterIdLst>
  <p:sldIdLst>
    <p:sldId id="256" r:id="rId2"/>
    <p:sldId id="317" r:id="rId3"/>
    <p:sldId id="262" r:id="rId4"/>
    <p:sldId id="263" r:id="rId5"/>
    <p:sldId id="319" r:id="rId6"/>
    <p:sldId id="316" r:id="rId7"/>
  </p:sldIdLst>
  <p:sldSz cx="9144000" cy="5143500" type="screen16x9"/>
  <p:notesSz cx="6858000" cy="9144000"/>
  <p:embeddedFontLst>
    <p:embeddedFont>
      <p:font typeface="Oswald" panose="00000500000000000000" pitchFamily="2"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2635F"/>
    <a:srgbClr val="D3B160"/>
    <a:srgbClr val="30608C"/>
    <a:srgbClr val="646464"/>
    <a:srgbClr val="218300"/>
    <a:srgbClr val="000068"/>
    <a:srgbClr val="110076"/>
    <a:srgbClr val="214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DD58C-CBBB-6BF0-EDF8-EF86BC782CEA}" v="1" dt="2025-06-17T19:56:37.504"/>
  </p1510:revLst>
</p1510:revInfo>
</file>

<file path=ppt/tableStyles.xml><?xml version="1.0" encoding="utf-8"?>
<a:tblStyleLst xmlns:a="http://schemas.openxmlformats.org/drawingml/2006/main" def="{BB671FCD-A520-42B4-AEA6-4D9702414104}">
  <a:tblStyle styleId="{BB671FCD-A520-42B4-AEA6-4D97024141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029" autoAdjust="0"/>
  </p:normalViewPr>
  <p:slideViewPr>
    <p:cSldViewPr snapToGrid="0">
      <p:cViewPr varScale="1">
        <p:scale>
          <a:sx n="94" d="100"/>
          <a:sy n="94" d="100"/>
        </p:scale>
        <p:origin x="96"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964A3BC-215F-55D0-8DAD-AFC2A901B8D3}"/>
            </a:ext>
          </a:extLst>
        </p:cNvPr>
        <p:cNvGrpSpPr/>
        <p:nvPr/>
      </p:nvGrpSpPr>
      <p:grpSpPr>
        <a:xfrm>
          <a:off x="0" y="0"/>
          <a:ext cx="0" cy="0"/>
          <a:chOff x="0" y="0"/>
          <a:chExt cx="0" cy="0"/>
        </a:xfrm>
      </p:grpSpPr>
      <p:sp>
        <p:nvSpPr>
          <p:cNvPr id="248" name="Google Shape;248;g778ed86e25_0_223:notes">
            <a:extLst>
              <a:ext uri="{FF2B5EF4-FFF2-40B4-BE49-F238E27FC236}">
                <a16:creationId xmlns:a16="http://schemas.microsoft.com/office/drawing/2014/main" id="{FD68F699-D297-838A-F4D7-558E834730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78ed86e25_0_223:notes">
            <a:extLst>
              <a:ext uri="{FF2B5EF4-FFF2-40B4-BE49-F238E27FC236}">
                <a16:creationId xmlns:a16="http://schemas.microsoft.com/office/drawing/2014/main" id="{72E608C6-9936-8EEC-0AEF-57B96C8026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a:solidFill>
                  <a:srgbClr val="FFFFFF"/>
                </a:solidFill>
              </a:rPr>
              <a:t>ØFHSZ developed in 1985 for State Responsibility Areas </a:t>
            </a:r>
            <a:endParaRPr lang="en-US" dirty="0"/>
          </a:p>
          <a:p>
            <a:pPr>
              <a:buNone/>
            </a:pPr>
            <a:r>
              <a:rPr lang="en-US" dirty="0">
                <a:solidFill>
                  <a:srgbClr val="FFFFFF"/>
                </a:solidFill>
              </a:rPr>
              <a:t> </a:t>
            </a:r>
            <a:endParaRPr lang="en-US" dirty="0"/>
          </a:p>
          <a:p>
            <a:pPr>
              <a:buNone/>
            </a:pPr>
            <a:r>
              <a:rPr lang="en-US" dirty="0" err="1">
                <a:solidFill>
                  <a:srgbClr val="FFFFFF"/>
                </a:solidFill>
              </a:rPr>
              <a:t>ØExpanded</a:t>
            </a:r>
            <a:r>
              <a:rPr lang="en-US" dirty="0">
                <a:solidFill>
                  <a:srgbClr val="FFFFFF"/>
                </a:solidFill>
              </a:rPr>
              <a:t> in 1995 to include Local Responsibility Areas </a:t>
            </a:r>
            <a:endParaRPr lang="en-US" dirty="0"/>
          </a:p>
          <a:p>
            <a:pPr>
              <a:buNone/>
            </a:pPr>
            <a:r>
              <a:rPr lang="en-US" dirty="0">
                <a:solidFill>
                  <a:srgbClr val="FFFFFF"/>
                </a:solidFill>
              </a:rPr>
              <a:t> </a:t>
            </a:r>
            <a:endParaRPr lang="en-US" dirty="0"/>
          </a:p>
          <a:p>
            <a:pPr>
              <a:buNone/>
            </a:pPr>
            <a:r>
              <a:rPr lang="en-US" dirty="0" err="1">
                <a:solidFill>
                  <a:srgbClr val="FFFFFF"/>
                </a:solidFill>
              </a:rPr>
              <a:t>ØPeriodically</a:t>
            </a:r>
            <a:r>
              <a:rPr lang="en-US" dirty="0">
                <a:solidFill>
                  <a:srgbClr val="FFFFFF"/>
                </a:solidFill>
              </a:rPr>
              <a:t> Updated – last City update was 2008 </a:t>
            </a:r>
            <a:endParaRPr lang="en-US" dirty="0"/>
          </a:p>
          <a:p>
            <a:pPr>
              <a:buNone/>
            </a:pPr>
            <a:r>
              <a:rPr lang="en-US" dirty="0">
                <a:solidFill>
                  <a:srgbClr val="FFFFFF"/>
                </a:solidFill>
              </a:rPr>
              <a:t> </a:t>
            </a:r>
            <a:endParaRPr lang="en-US" dirty="0"/>
          </a:p>
          <a:p>
            <a:pPr>
              <a:buNone/>
            </a:pPr>
            <a:endParaRPr lang="en-US" dirty="0">
              <a:solidFill>
                <a:srgbClr val="FFFFFF"/>
              </a:solidFill>
            </a:endParaRPr>
          </a:p>
        </p:txBody>
      </p:sp>
    </p:spTree>
    <p:extLst>
      <p:ext uri="{BB962C8B-B14F-4D97-AF65-F5344CB8AC3E}">
        <p14:creationId xmlns:p14="http://schemas.microsoft.com/office/powerpoint/2010/main" val="4805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20000"/>
              </a:lnSpc>
              <a:buNone/>
            </a:pPr>
            <a:r>
              <a:rPr lang="en-US" sz="2000" b="1" dirty="0">
                <a:solidFill>
                  <a:schemeClr val="accent5"/>
                </a:solidFill>
              </a:rPr>
              <a:t>Incorporates new methodology:</a:t>
            </a:r>
            <a:endParaRPr lang="en-US" sz="2000" dirty="0">
              <a:solidFill>
                <a:schemeClr val="accent5"/>
              </a:solidFill>
            </a:endParaRPr>
          </a:p>
          <a:p>
            <a:pPr marL="285750" lvl="1" indent="-285750">
              <a:lnSpc>
                <a:spcPct val="120000"/>
              </a:lnSpc>
              <a:buClr>
                <a:schemeClr val="accent5"/>
              </a:buClr>
              <a:buFont typeface="Arial" panose="020B0604020202020204" pitchFamily="34" charset="0"/>
              <a:buChar char="•"/>
            </a:pPr>
            <a:r>
              <a:rPr lang="en-US" sz="1600" dirty="0">
                <a:solidFill>
                  <a:schemeClr val="accent5"/>
                </a:solidFill>
              </a:rPr>
              <a:t>Climate Data from 2003-2018</a:t>
            </a:r>
          </a:p>
          <a:p>
            <a:pPr marL="285750" lvl="1" indent="-285750">
              <a:lnSpc>
                <a:spcPct val="120000"/>
              </a:lnSpc>
              <a:buClr>
                <a:schemeClr val="accent5"/>
              </a:buClr>
              <a:buFont typeface="Arial" panose="020B0604020202020204" pitchFamily="34" charset="0"/>
              <a:buChar char="•"/>
            </a:pPr>
            <a:r>
              <a:rPr lang="en-US" sz="1600" dirty="0">
                <a:solidFill>
                  <a:schemeClr val="accent5"/>
                </a:solidFill>
              </a:rPr>
              <a:t>New considerations such as ember cast, temperature, humidity, wind speed over a 50-year period</a:t>
            </a:r>
          </a:p>
          <a:p>
            <a:pPr marL="285750" lvl="1" indent="-285750">
              <a:lnSpc>
                <a:spcPct val="120000"/>
              </a:lnSpc>
              <a:buClr>
                <a:schemeClr val="accent5"/>
              </a:buClr>
              <a:buFont typeface="Arial" panose="020B0604020202020204" pitchFamily="34" charset="0"/>
              <a:buChar char="•"/>
            </a:pPr>
            <a:r>
              <a:rPr lang="en-US" sz="1600" dirty="0">
                <a:solidFill>
                  <a:schemeClr val="accent5"/>
                </a:solidFill>
              </a:rPr>
              <a:t>Burn probability and expected fire behavior under the </a:t>
            </a:r>
            <a:r>
              <a:rPr lang="en-US" sz="1600" u="sng" dirty="0">
                <a:solidFill>
                  <a:schemeClr val="accent5"/>
                </a:solidFill>
              </a:rPr>
              <a:t>most extreme conditions</a:t>
            </a:r>
          </a:p>
          <a:p>
            <a:pPr marL="285750" lvl="1" indent="-285750">
              <a:lnSpc>
                <a:spcPct val="120000"/>
              </a:lnSpc>
              <a:buClr>
                <a:schemeClr val="accent5"/>
              </a:buClr>
              <a:buFont typeface="Arial" panose="020B0604020202020204" pitchFamily="34" charset="0"/>
              <a:buChar char="•"/>
            </a:pPr>
            <a:endParaRPr lang="en-US" sz="1600" u="sng" dirty="0">
              <a:solidFill>
                <a:schemeClr val="accent5"/>
              </a:solidFill>
              <a:effectLst/>
              <a:latin typeface="Aptos" panose="020B0004020202020204" pitchFamily="34" charset="0"/>
              <a:ea typeface="Times New Roman" panose="02020603050405020304" pitchFamily="18" charset="0"/>
              <a:cs typeface="Aptos" panose="020B0004020202020204" pitchFamily="34" charset="0"/>
            </a:endParaRPr>
          </a:p>
          <a:p>
            <a:pPr marL="285750" lvl="1" indent="-285750">
              <a:lnSpc>
                <a:spcPct val="120000"/>
              </a:lnSpc>
              <a:buClr>
                <a:schemeClr val="accent5"/>
              </a:buClr>
              <a:buFont typeface="Arial" panose="020B0604020202020204" pitchFamily="34" charset="0"/>
              <a:buChar char="•"/>
              <a:defRPr/>
            </a:pPr>
            <a:r>
              <a:rPr lang="en-US" sz="1600" u="sng" dirty="0">
                <a:solidFill>
                  <a:schemeClr val="accent5"/>
                </a:solidFill>
                <a:effectLst/>
                <a:latin typeface="Aptos"/>
                <a:ea typeface="Times New Roman" panose="02020603050405020304" pitchFamily="18" charset="0"/>
                <a:cs typeface="Aptos" panose="020B0004020202020204" pitchFamily="34" charset="0"/>
              </a:rPr>
              <a:t>TONIGHT, We are asking the City Council to consider approving these updated maps.  The alternative is to request any </a:t>
            </a:r>
            <a:r>
              <a:rPr lang="en-US" sz="1600" u="sng" dirty="0">
                <a:solidFill>
                  <a:schemeClr val="accent5"/>
                </a:solidFill>
                <a:latin typeface="Aptos"/>
                <a:ea typeface="Times New Roman" panose="02020603050405020304" pitchFamily="18" charset="0"/>
                <a:cs typeface="Aptos" panose="020B0004020202020204" pitchFamily="34" charset="0"/>
              </a:rPr>
              <a:t>zones to be increased, those increased to</a:t>
            </a:r>
            <a:r>
              <a:rPr lang="en-US" sz="1600" u="sng" dirty="0">
                <a:solidFill>
                  <a:schemeClr val="accent5"/>
                </a:solidFill>
                <a:effectLst/>
                <a:latin typeface="Aptos"/>
                <a:ea typeface="Times New Roman" panose="02020603050405020304" pitchFamily="18" charset="0"/>
                <a:cs typeface="Aptos" panose="020B0004020202020204" pitchFamily="34" charset="0"/>
              </a:rPr>
              <a:t> VERY HIGH</a:t>
            </a:r>
            <a:r>
              <a:rPr lang="en-US" sz="1600" u="sng" dirty="0">
                <a:solidFill>
                  <a:schemeClr val="accent5"/>
                </a:solidFill>
                <a:latin typeface="Aptos"/>
                <a:ea typeface="Times New Roman" panose="02020603050405020304" pitchFamily="18" charset="0"/>
                <a:cs typeface="Aptos" panose="020B0004020202020204" pitchFamily="34" charset="0"/>
              </a:rPr>
              <a:t> need substantial evidence to justify the increase, such as new climate data or fire history.</a:t>
            </a:r>
            <a:r>
              <a:rPr lang="en-US" sz="1600" u="sng" dirty="0">
                <a:solidFill>
                  <a:schemeClr val="accent5"/>
                </a:solidFill>
                <a:effectLst/>
                <a:latin typeface="Aptos"/>
                <a:ea typeface="Times New Roman" panose="02020603050405020304" pitchFamily="18" charset="0"/>
                <a:cs typeface="Aptos" panose="020B0004020202020204" pitchFamily="34" charset="0"/>
              </a:rPr>
              <a:t>  However, zone designations cannot be reduced in severity</a:t>
            </a:r>
            <a:r>
              <a:rPr lang="en-US" sz="1600" u="sng" dirty="0">
                <a:solidFill>
                  <a:schemeClr val="accent5"/>
                </a:solidFill>
                <a:latin typeface="Aptos"/>
                <a:ea typeface="Times New Roman" panose="02020603050405020304" pitchFamily="18" charset="0"/>
                <a:cs typeface="Aptos" panose="020B0004020202020204" pitchFamily="34" charset="0"/>
              </a:rPr>
              <a:t>.</a:t>
            </a:r>
            <a:endParaRPr lang="en-US" sz="1800" dirty="0">
              <a:effectLst/>
              <a:latin typeface="Aptos"/>
              <a:ea typeface="Times New Roman" panose="02020603050405020304" pitchFamily="18" charset="0"/>
              <a:cs typeface="Aptos" panose="020B0004020202020204" pitchFamily="34" charset="0"/>
            </a:endParaRPr>
          </a:p>
          <a:p>
            <a:endParaRPr lang="en-US" sz="1800" dirty="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06063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053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1200"/>
              </a:spcBef>
              <a:spcAft>
                <a:spcPts val="1200"/>
              </a:spcAft>
              <a:buClr>
                <a:schemeClr val="accent5"/>
              </a:buClr>
              <a:buFont typeface="Wingdings" panose="05000000000000000000" pitchFamily="2" charset="2"/>
              <a:buNone/>
            </a:pPr>
            <a:r>
              <a:rPr lang="en-US" sz="1100" b="1" dirty="0">
                <a:solidFill>
                  <a:schemeClr val="accent5"/>
                </a:solidFill>
              </a:rPr>
              <a:t>If approved to introduce tonight’s ordinance, it will return for a second reading on July 1.  Afterwards, staff will submit the map to Cal OES by no later than July 31 to finalize this process.  The maps will be effective starting Jan. 1, 2026.</a:t>
            </a:r>
          </a:p>
          <a:p>
            <a:endParaRPr lang="en-US" dirty="0"/>
          </a:p>
        </p:txBody>
      </p:sp>
    </p:spTree>
    <p:extLst>
      <p:ext uri="{BB962C8B-B14F-4D97-AF65-F5344CB8AC3E}">
        <p14:creationId xmlns:p14="http://schemas.microsoft.com/office/powerpoint/2010/main" val="2764055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5047" y="706667"/>
            <a:ext cx="4306949" cy="2147933"/>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4700"/>
              <a:buNone/>
              <a:defRPr sz="4700" b="1" i="0" u="none" strike="noStrike" cap="none" dirty="0">
                <a:solidFill>
                  <a:schemeClr val="accent5"/>
                </a:solidFill>
                <a:effectLst>
                  <a:outerShdw blurRad="38100" dist="38100" dir="2700000" algn="tl">
                    <a:srgbClr val="000000">
                      <a:alpha val="43137"/>
                    </a:srgbClr>
                  </a:outerShdw>
                </a:effectLst>
                <a:latin typeface="Oswald"/>
                <a:ea typeface="Oswald"/>
                <a:cs typeface="Oswald"/>
                <a:sym typeface="Oswald"/>
              </a:defRPr>
            </a:lvl1pPr>
            <a:lvl2pPr lvl="1">
              <a:lnSpc>
                <a:spcPct val="80000"/>
              </a:lnSpc>
              <a:spcBef>
                <a:spcPts val="0"/>
              </a:spcBef>
              <a:spcAft>
                <a:spcPts val="0"/>
              </a:spcAft>
              <a:buSzPts val="5200"/>
              <a:buNone/>
              <a:defRPr sz="5200"/>
            </a:lvl2pPr>
            <a:lvl3pPr lvl="2">
              <a:lnSpc>
                <a:spcPct val="80000"/>
              </a:lnSpc>
              <a:spcBef>
                <a:spcPts val="0"/>
              </a:spcBef>
              <a:spcAft>
                <a:spcPts val="0"/>
              </a:spcAft>
              <a:buSzPts val="5200"/>
              <a:buNone/>
              <a:defRPr sz="5200"/>
            </a:lvl3pPr>
            <a:lvl4pPr lvl="3">
              <a:lnSpc>
                <a:spcPct val="80000"/>
              </a:lnSpc>
              <a:spcBef>
                <a:spcPts val="0"/>
              </a:spcBef>
              <a:spcAft>
                <a:spcPts val="0"/>
              </a:spcAft>
              <a:buSzPts val="5200"/>
              <a:buNone/>
              <a:defRPr sz="5200"/>
            </a:lvl4pPr>
            <a:lvl5pPr lvl="4">
              <a:lnSpc>
                <a:spcPct val="80000"/>
              </a:lnSpc>
              <a:spcBef>
                <a:spcPts val="0"/>
              </a:spcBef>
              <a:spcAft>
                <a:spcPts val="0"/>
              </a:spcAft>
              <a:buSzPts val="5200"/>
              <a:buNone/>
              <a:defRPr sz="5200"/>
            </a:lvl5pPr>
            <a:lvl6pPr lvl="5">
              <a:lnSpc>
                <a:spcPct val="80000"/>
              </a:lnSpc>
              <a:spcBef>
                <a:spcPts val="0"/>
              </a:spcBef>
              <a:spcAft>
                <a:spcPts val="0"/>
              </a:spcAft>
              <a:buSzPts val="5200"/>
              <a:buNone/>
              <a:defRPr sz="5200"/>
            </a:lvl6pPr>
            <a:lvl7pPr lvl="6">
              <a:lnSpc>
                <a:spcPct val="80000"/>
              </a:lnSpc>
              <a:spcBef>
                <a:spcPts val="0"/>
              </a:spcBef>
              <a:spcAft>
                <a:spcPts val="0"/>
              </a:spcAft>
              <a:buSzPts val="5200"/>
              <a:buNone/>
              <a:defRPr sz="5200"/>
            </a:lvl7pPr>
            <a:lvl8pPr lvl="7">
              <a:lnSpc>
                <a:spcPct val="80000"/>
              </a:lnSpc>
              <a:spcBef>
                <a:spcPts val="0"/>
              </a:spcBef>
              <a:spcAft>
                <a:spcPts val="0"/>
              </a:spcAft>
              <a:buSzPts val="5200"/>
              <a:buNone/>
              <a:defRPr sz="5200"/>
            </a:lvl8pPr>
            <a:lvl9pPr lvl="8">
              <a:lnSpc>
                <a:spcPct val="80000"/>
              </a:lnSpc>
              <a:spcBef>
                <a:spcPts val="0"/>
              </a:spcBef>
              <a:spcAft>
                <a:spcPts val="0"/>
              </a:spcAft>
              <a:buSzPts val="5200"/>
              <a:buNone/>
              <a:defRPr sz="5200"/>
            </a:lvl9pPr>
          </a:lstStyle>
          <a:p>
            <a:endParaRPr dirty="0"/>
          </a:p>
        </p:txBody>
      </p:sp>
      <p:sp>
        <p:nvSpPr>
          <p:cNvPr id="10" name="Google Shape;10;p2"/>
          <p:cNvSpPr txBox="1">
            <a:spLocks noGrp="1"/>
          </p:cNvSpPr>
          <p:nvPr>
            <p:ph type="subTitle" idx="1" hasCustomPrompt="1"/>
          </p:nvPr>
        </p:nvSpPr>
        <p:spPr>
          <a:xfrm>
            <a:off x="473413" y="3198800"/>
            <a:ext cx="4248583"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3200" b="0" i="0" u="none" strike="noStrike" cap="none">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uli"/>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r>
              <a:rPr lang="en-US" dirty="0"/>
              <a:t>[DATE]</a:t>
            </a:r>
            <a:endParaRPr dirty="0"/>
          </a:p>
        </p:txBody>
      </p:sp>
      <p:sp>
        <p:nvSpPr>
          <p:cNvPr id="5" name="Google Shape;236;p39">
            <a:extLst>
              <a:ext uri="{FF2B5EF4-FFF2-40B4-BE49-F238E27FC236}">
                <a16:creationId xmlns:a16="http://schemas.microsoft.com/office/drawing/2014/main" id="{A0D25892-7E52-6985-6A89-69CDB36A2816}"/>
              </a:ext>
            </a:extLst>
          </p:cNvPr>
          <p:cNvSpPr/>
          <p:nvPr userDrawn="1"/>
        </p:nvSpPr>
        <p:spPr>
          <a:xfrm>
            <a:off x="-60761" y="2937505"/>
            <a:ext cx="3299400" cy="76200"/>
          </a:xfrm>
          <a:prstGeom prst="roundRect">
            <a:avLst>
              <a:gd name="adj" fmla="val 50000"/>
            </a:avLst>
          </a:prstGeom>
          <a:solidFill>
            <a:srgbClr val="218300"/>
          </a:solidFill>
          <a:ln>
            <a:solidFill>
              <a:srgbClr val="2183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7;p39">
            <a:extLst>
              <a:ext uri="{FF2B5EF4-FFF2-40B4-BE49-F238E27FC236}">
                <a16:creationId xmlns:a16="http://schemas.microsoft.com/office/drawing/2014/main" id="{042D634F-329B-C689-91E1-D1BE820C1560}"/>
              </a:ext>
            </a:extLst>
          </p:cNvPr>
          <p:cNvSpPr/>
          <p:nvPr userDrawn="1"/>
        </p:nvSpPr>
        <p:spPr>
          <a:xfrm>
            <a:off x="6314303" y="-22800"/>
            <a:ext cx="2867896" cy="5189100"/>
          </a:xfrm>
          <a:prstGeom prst="rect">
            <a:avLst/>
          </a:prstGeom>
          <a:solidFill>
            <a:srgbClr val="D3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238;p39">
            <a:extLst>
              <a:ext uri="{FF2B5EF4-FFF2-40B4-BE49-F238E27FC236}">
                <a16:creationId xmlns:a16="http://schemas.microsoft.com/office/drawing/2014/main" id="{E678F7C6-B50B-FB7F-68C0-D039F57211C0}"/>
              </a:ext>
            </a:extLst>
          </p:cNvPr>
          <p:cNvGrpSpPr/>
          <p:nvPr userDrawn="1"/>
        </p:nvGrpSpPr>
        <p:grpSpPr>
          <a:xfrm>
            <a:off x="8138310" y="630467"/>
            <a:ext cx="1126988" cy="3910875"/>
            <a:chOff x="8138310" y="616313"/>
            <a:chExt cx="1584900" cy="3910875"/>
          </a:xfrm>
          <a:solidFill>
            <a:srgbClr val="218300"/>
          </a:solidFill>
        </p:grpSpPr>
        <p:sp>
          <p:nvSpPr>
            <p:cNvPr id="18" name="Google Shape;239;p39">
              <a:extLst>
                <a:ext uri="{FF2B5EF4-FFF2-40B4-BE49-F238E27FC236}">
                  <a16:creationId xmlns:a16="http://schemas.microsoft.com/office/drawing/2014/main" id="{C073700F-F766-B096-D6E5-0AF2C4271DA5}"/>
                </a:ext>
              </a:extLst>
            </p:cNvPr>
            <p:cNvSpPr/>
            <p:nvPr/>
          </p:nvSpPr>
          <p:spPr>
            <a:xfrm>
              <a:off x="8138310" y="616313"/>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p39">
              <a:extLst>
                <a:ext uri="{FF2B5EF4-FFF2-40B4-BE49-F238E27FC236}">
                  <a16:creationId xmlns:a16="http://schemas.microsoft.com/office/drawing/2014/main" id="{D896E5D2-E181-5879-9A6E-48E99644B04B}"/>
                </a:ext>
              </a:extLst>
            </p:cNvPr>
            <p:cNvSpPr/>
            <p:nvPr/>
          </p:nvSpPr>
          <p:spPr>
            <a:xfrm>
              <a:off x="8138310" y="1255425"/>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1;p39">
              <a:extLst>
                <a:ext uri="{FF2B5EF4-FFF2-40B4-BE49-F238E27FC236}">
                  <a16:creationId xmlns:a16="http://schemas.microsoft.com/office/drawing/2014/main" id="{0DECD837-73A7-0FB0-115B-5225E222B4E2}"/>
                </a:ext>
              </a:extLst>
            </p:cNvPr>
            <p:cNvSpPr/>
            <p:nvPr/>
          </p:nvSpPr>
          <p:spPr>
            <a:xfrm>
              <a:off x="8138310" y="1894538"/>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2;p39">
              <a:extLst>
                <a:ext uri="{FF2B5EF4-FFF2-40B4-BE49-F238E27FC236}">
                  <a16:creationId xmlns:a16="http://schemas.microsoft.com/office/drawing/2014/main" id="{D5835417-53A7-C835-DD57-BEA1D28AF003}"/>
                </a:ext>
              </a:extLst>
            </p:cNvPr>
            <p:cNvSpPr/>
            <p:nvPr/>
          </p:nvSpPr>
          <p:spPr>
            <a:xfrm>
              <a:off x="8138310" y="2533650"/>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3;p39">
              <a:extLst>
                <a:ext uri="{FF2B5EF4-FFF2-40B4-BE49-F238E27FC236}">
                  <a16:creationId xmlns:a16="http://schemas.microsoft.com/office/drawing/2014/main" id="{B848F8ED-51EB-69CC-396A-3467522B7C73}"/>
                </a:ext>
              </a:extLst>
            </p:cNvPr>
            <p:cNvSpPr/>
            <p:nvPr/>
          </p:nvSpPr>
          <p:spPr>
            <a:xfrm>
              <a:off x="8138310" y="3172763"/>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4;p39">
              <a:extLst>
                <a:ext uri="{FF2B5EF4-FFF2-40B4-BE49-F238E27FC236}">
                  <a16:creationId xmlns:a16="http://schemas.microsoft.com/office/drawing/2014/main" id="{747EA912-9896-35EC-A6B0-EF0DF05A6DDD}"/>
                </a:ext>
              </a:extLst>
            </p:cNvPr>
            <p:cNvSpPr/>
            <p:nvPr/>
          </p:nvSpPr>
          <p:spPr>
            <a:xfrm>
              <a:off x="8138310" y="3811875"/>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5;p39">
              <a:extLst>
                <a:ext uri="{FF2B5EF4-FFF2-40B4-BE49-F238E27FC236}">
                  <a16:creationId xmlns:a16="http://schemas.microsoft.com/office/drawing/2014/main" id="{AAFFE667-E056-C8F7-FA0F-3A015DB2B04F}"/>
                </a:ext>
              </a:extLst>
            </p:cNvPr>
            <p:cNvSpPr/>
            <p:nvPr/>
          </p:nvSpPr>
          <p:spPr>
            <a:xfrm>
              <a:off x="8138310" y="4450988"/>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ue and green logo&#10;&#10;Description automatically generated">
            <a:extLst>
              <a:ext uri="{FF2B5EF4-FFF2-40B4-BE49-F238E27FC236}">
                <a16:creationId xmlns:a16="http://schemas.microsoft.com/office/drawing/2014/main" id="{A38CBCAC-F4D3-7B3A-F7F6-1F2E0B933727}"/>
              </a:ext>
            </a:extLst>
          </p:cNvPr>
          <p:cNvPicPr>
            <a:picLocks noChangeAspect="1"/>
          </p:cNvPicPr>
          <p:nvPr userDrawn="1"/>
        </p:nvPicPr>
        <p:blipFill>
          <a:blip r:embed="rId2"/>
          <a:stretch>
            <a:fillRect/>
          </a:stretch>
        </p:blipFill>
        <p:spPr>
          <a:xfrm>
            <a:off x="5023798" y="1294180"/>
            <a:ext cx="2568720" cy="26273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pic>
        <p:nvPicPr>
          <p:cNvPr id="4" name="Picture 3" descr="A blue and green logo&#10;&#10;Description automatically generated">
            <a:extLst>
              <a:ext uri="{FF2B5EF4-FFF2-40B4-BE49-F238E27FC236}">
                <a16:creationId xmlns:a16="http://schemas.microsoft.com/office/drawing/2014/main" id="{D35952A4-5FE3-EB29-E717-DBE639453EEA}"/>
              </a:ext>
            </a:extLst>
          </p:cNvPr>
          <p:cNvPicPr>
            <a:picLocks noChangeAspect="1"/>
          </p:cNvPicPr>
          <p:nvPr userDrawn="1"/>
        </p:nvPicPr>
        <p:blipFill>
          <a:blip r:embed="rId2"/>
          <a:stretch>
            <a:fillRect/>
          </a:stretch>
        </p:blipFill>
        <p:spPr>
          <a:xfrm>
            <a:off x="90080" y="92429"/>
            <a:ext cx="1162214" cy="1188720"/>
          </a:xfrm>
          <a:prstGeom prst="rect">
            <a:avLst/>
          </a:prstGeom>
        </p:spPr>
      </p:pic>
      <p:sp>
        <p:nvSpPr>
          <p:cNvPr id="17" name="Google Shape;17;p4"/>
          <p:cNvSpPr txBox="1">
            <a:spLocks noGrp="1"/>
          </p:cNvSpPr>
          <p:nvPr>
            <p:ph type="body" idx="1"/>
          </p:nvPr>
        </p:nvSpPr>
        <p:spPr>
          <a:xfrm>
            <a:off x="870150" y="1375257"/>
            <a:ext cx="7486200" cy="3364606"/>
          </a:xfrm>
          <a:prstGeom prst="rect">
            <a:avLst/>
          </a:prstGeom>
        </p:spPr>
        <p:txBody>
          <a:bodyPr spcFirstLastPara="1" wrap="square" lIns="91425" tIns="91425" rIns="91425" bIns="91425" anchor="t" anchorCtr="0">
            <a:noAutofit/>
          </a:bodyPr>
          <a:lstStyle>
            <a:lvl1pPr marL="596900" marR="0" lvl="0" indent="-457200" algn="l" rtl="0">
              <a:lnSpc>
                <a:spcPct val="100000"/>
              </a:lnSpc>
              <a:spcBef>
                <a:spcPts val="0"/>
              </a:spcBef>
              <a:spcAft>
                <a:spcPts val="0"/>
              </a:spcAft>
              <a:buClr>
                <a:srgbClr val="434343"/>
              </a:buClr>
              <a:buSzPts val="1400"/>
              <a:buFont typeface="Arial" panose="020B0604020202020204" pitchFamily="34" charset="0"/>
              <a:buChar char="•"/>
              <a:defRPr sz="2800" b="0" i="0" u="none" strike="noStrike" cap="none"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uli"/>
              </a:defRPr>
            </a:lvl1pPr>
            <a:lvl2pPr marL="914400" lvl="1" indent="-301625" rtl="0">
              <a:spcBef>
                <a:spcPts val="1600"/>
              </a:spcBef>
              <a:spcAft>
                <a:spcPts val="0"/>
              </a:spcAft>
              <a:buClr>
                <a:schemeClr val="dk1"/>
              </a:buClr>
              <a:buSzPts val="1150"/>
              <a:buFont typeface="Muli"/>
              <a:buAutoNum type="alphaLcPeriod"/>
              <a:defRPr sz="1200"/>
            </a:lvl2pPr>
            <a:lvl3pPr marL="1371600" lvl="2" indent="-301625" rtl="0">
              <a:spcBef>
                <a:spcPts val="1600"/>
              </a:spcBef>
              <a:spcAft>
                <a:spcPts val="0"/>
              </a:spcAft>
              <a:buClr>
                <a:schemeClr val="dk1"/>
              </a:buClr>
              <a:buSzPts val="1150"/>
              <a:buFont typeface="Muli"/>
              <a:buAutoNum type="romanLcPeriod"/>
              <a:defRPr sz="1200"/>
            </a:lvl3pPr>
            <a:lvl4pPr marL="1828800" lvl="3" indent="-301625" rtl="0">
              <a:spcBef>
                <a:spcPts val="1600"/>
              </a:spcBef>
              <a:spcAft>
                <a:spcPts val="0"/>
              </a:spcAft>
              <a:buClr>
                <a:schemeClr val="dk1"/>
              </a:buClr>
              <a:buSzPts val="1150"/>
              <a:buFont typeface="Muli"/>
              <a:buAutoNum type="arabicPeriod"/>
              <a:defRPr sz="1200"/>
            </a:lvl4pPr>
            <a:lvl5pPr marL="2286000" lvl="4" indent="-301625" rtl="0">
              <a:spcBef>
                <a:spcPts val="1600"/>
              </a:spcBef>
              <a:spcAft>
                <a:spcPts val="0"/>
              </a:spcAft>
              <a:buClr>
                <a:schemeClr val="dk1"/>
              </a:buClr>
              <a:buSzPts val="1150"/>
              <a:buFont typeface="Muli"/>
              <a:buAutoNum type="alphaLcPeriod"/>
              <a:defRPr sz="1200"/>
            </a:lvl5pPr>
            <a:lvl6pPr marL="2743200" lvl="5" indent="-301625" rtl="0">
              <a:spcBef>
                <a:spcPts val="1600"/>
              </a:spcBef>
              <a:spcAft>
                <a:spcPts val="0"/>
              </a:spcAft>
              <a:buClr>
                <a:schemeClr val="dk1"/>
              </a:buClr>
              <a:buSzPts val="1150"/>
              <a:buFont typeface="Muli"/>
              <a:buAutoNum type="romanLcPeriod"/>
              <a:defRPr sz="1200"/>
            </a:lvl6pPr>
            <a:lvl7pPr marL="3200400" lvl="6" indent="-301625" rtl="0">
              <a:spcBef>
                <a:spcPts val="1600"/>
              </a:spcBef>
              <a:spcAft>
                <a:spcPts val="0"/>
              </a:spcAft>
              <a:buClr>
                <a:schemeClr val="dk1"/>
              </a:buClr>
              <a:buSzPts val="1150"/>
              <a:buFont typeface="Muli"/>
              <a:buAutoNum type="arabicPeriod"/>
              <a:defRPr sz="1200"/>
            </a:lvl7pPr>
            <a:lvl8pPr marL="3657600" lvl="7" indent="-301625" rtl="0">
              <a:spcBef>
                <a:spcPts val="1600"/>
              </a:spcBef>
              <a:spcAft>
                <a:spcPts val="0"/>
              </a:spcAft>
              <a:buClr>
                <a:schemeClr val="dk1"/>
              </a:buClr>
              <a:buSzPts val="1150"/>
              <a:buFont typeface="Muli"/>
              <a:buAutoNum type="alphaLcPeriod"/>
              <a:defRPr sz="1200"/>
            </a:lvl8pPr>
            <a:lvl9pPr marL="4114800" lvl="8" indent="-301625" rtl="0">
              <a:spcBef>
                <a:spcPts val="1600"/>
              </a:spcBef>
              <a:spcAft>
                <a:spcPts val="1600"/>
              </a:spcAft>
              <a:buClr>
                <a:schemeClr val="dk1"/>
              </a:buClr>
              <a:buSzPts val="1150"/>
              <a:buFont typeface="Muli"/>
              <a:buAutoNum type="romanLcPeriod"/>
              <a:defRPr sz="1200"/>
            </a:lvl9pPr>
          </a:lstStyle>
          <a:p>
            <a:endParaRPr dirty="0"/>
          </a:p>
        </p:txBody>
      </p:sp>
      <p:sp>
        <p:nvSpPr>
          <p:cNvPr id="18" name="Google Shape;18;p4"/>
          <p:cNvSpPr txBox="1">
            <a:spLocks noGrp="1"/>
          </p:cNvSpPr>
          <p:nvPr>
            <p:ph type="title"/>
          </p:nvPr>
        </p:nvSpPr>
        <p:spPr>
          <a:xfrm>
            <a:off x="1361873" y="142672"/>
            <a:ext cx="4586216" cy="1057073"/>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1" i="0" u="none" strike="noStrike" cap="none" dirty="0">
                <a:solidFill>
                  <a:schemeClr val="accent5"/>
                </a:solidFill>
                <a:effectLst>
                  <a:outerShdw blurRad="38100" dist="38100" dir="2700000" algn="tl">
                    <a:srgbClr val="000000">
                      <a:alpha val="43137"/>
                    </a:srgbClr>
                  </a:outerShdw>
                </a:effectLst>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marL="0" marR="0" lvl="0" indent="0" algn="l" rtl="0">
              <a:lnSpc>
                <a:spcPct val="100000"/>
              </a:lnSpc>
              <a:spcBef>
                <a:spcPts val="0"/>
              </a:spcBef>
              <a:spcAft>
                <a:spcPts val="0"/>
              </a:spcAft>
              <a:buClr>
                <a:schemeClr val="accent2"/>
              </a:buClr>
              <a:buSzPts val="2400"/>
              <a:buFont typeface="Oswald"/>
              <a:buNone/>
            </a:pPr>
            <a:endParaRPr dirty="0"/>
          </a:p>
        </p:txBody>
      </p:sp>
      <p:sp>
        <p:nvSpPr>
          <p:cNvPr id="2" name="Google Shape;254;p40">
            <a:extLst>
              <a:ext uri="{FF2B5EF4-FFF2-40B4-BE49-F238E27FC236}">
                <a16:creationId xmlns:a16="http://schemas.microsoft.com/office/drawing/2014/main" id="{A018F151-A019-C1F2-CA64-26CB07378927}"/>
              </a:ext>
            </a:extLst>
          </p:cNvPr>
          <p:cNvSpPr/>
          <p:nvPr userDrawn="1"/>
        </p:nvSpPr>
        <p:spPr>
          <a:xfrm>
            <a:off x="6035522" y="627525"/>
            <a:ext cx="3200400" cy="76200"/>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Table">
    <p:spTree>
      <p:nvGrpSpPr>
        <p:cNvPr id="1" name="Shape 16"/>
        <p:cNvGrpSpPr/>
        <p:nvPr/>
      </p:nvGrpSpPr>
      <p:grpSpPr>
        <a:xfrm>
          <a:off x="0" y="0"/>
          <a:ext cx="0" cy="0"/>
          <a:chOff x="0" y="0"/>
          <a:chExt cx="0" cy="0"/>
        </a:xfrm>
      </p:grpSpPr>
      <p:sp>
        <p:nvSpPr>
          <p:cNvPr id="18" name="Google Shape;18;p4"/>
          <p:cNvSpPr txBox="1">
            <a:spLocks noGrp="1"/>
          </p:cNvSpPr>
          <p:nvPr>
            <p:ph type="title"/>
          </p:nvPr>
        </p:nvSpPr>
        <p:spPr>
          <a:xfrm>
            <a:off x="1361877" y="338787"/>
            <a:ext cx="456427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b="1" i="0" u="none" strike="noStrike" cap="none" dirty="0">
                <a:solidFill>
                  <a:schemeClr val="accent5"/>
                </a:solidFill>
                <a:effectLst>
                  <a:outerShdw blurRad="38100" dist="38100" dir="2700000" algn="tl">
                    <a:srgbClr val="000000">
                      <a:alpha val="43137"/>
                    </a:srgbClr>
                  </a:outerShdw>
                </a:effectLst>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marL="0" marR="0" lvl="0" indent="0" algn="l" rtl="0">
              <a:lnSpc>
                <a:spcPct val="100000"/>
              </a:lnSpc>
              <a:spcBef>
                <a:spcPts val="0"/>
              </a:spcBef>
              <a:spcAft>
                <a:spcPts val="0"/>
              </a:spcAft>
              <a:buClr>
                <a:schemeClr val="accent2"/>
              </a:buClr>
              <a:buSzPts val="2400"/>
              <a:buFont typeface="Oswald"/>
              <a:buNone/>
            </a:pPr>
            <a:endParaRPr dirty="0"/>
          </a:p>
        </p:txBody>
      </p:sp>
      <p:sp>
        <p:nvSpPr>
          <p:cNvPr id="2" name="Google Shape;254;p40">
            <a:extLst>
              <a:ext uri="{FF2B5EF4-FFF2-40B4-BE49-F238E27FC236}">
                <a16:creationId xmlns:a16="http://schemas.microsoft.com/office/drawing/2014/main" id="{A018F151-A019-C1F2-CA64-26CB07378927}"/>
              </a:ext>
            </a:extLst>
          </p:cNvPr>
          <p:cNvSpPr/>
          <p:nvPr userDrawn="1"/>
        </p:nvSpPr>
        <p:spPr>
          <a:xfrm>
            <a:off x="6035522" y="627525"/>
            <a:ext cx="3200400" cy="76200"/>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239;p39">
            <a:extLst>
              <a:ext uri="{FF2B5EF4-FFF2-40B4-BE49-F238E27FC236}">
                <a16:creationId xmlns:a16="http://schemas.microsoft.com/office/drawing/2014/main" id="{FBB92534-3497-DA21-AE1B-00C79AB2E3E9}"/>
              </a:ext>
            </a:extLst>
          </p:cNvPr>
          <p:cNvSpPr/>
          <p:nvPr userDrawn="1"/>
        </p:nvSpPr>
        <p:spPr>
          <a:xfrm>
            <a:off x="-72888" y="3652619"/>
            <a:ext cx="750951" cy="91119"/>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240;p39">
            <a:extLst>
              <a:ext uri="{FF2B5EF4-FFF2-40B4-BE49-F238E27FC236}">
                <a16:creationId xmlns:a16="http://schemas.microsoft.com/office/drawing/2014/main" id="{580AE0DF-4AEF-3CD2-6011-F62E2640E4EB}"/>
              </a:ext>
            </a:extLst>
          </p:cNvPr>
          <p:cNvSpPr/>
          <p:nvPr userDrawn="1"/>
        </p:nvSpPr>
        <p:spPr>
          <a:xfrm>
            <a:off x="-72888" y="4291731"/>
            <a:ext cx="750951" cy="91119"/>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6" name="Google Shape;1005;p92">
            <a:extLst>
              <a:ext uri="{FF2B5EF4-FFF2-40B4-BE49-F238E27FC236}">
                <a16:creationId xmlns:a16="http://schemas.microsoft.com/office/drawing/2014/main" id="{F5BDB8B4-854C-2521-5C69-D51D4255407E}"/>
              </a:ext>
            </a:extLst>
          </p:cNvPr>
          <p:cNvGraphicFramePr/>
          <p:nvPr userDrawn="1">
            <p:extLst>
              <p:ext uri="{D42A27DB-BD31-4B8C-83A1-F6EECF244321}">
                <p14:modId xmlns:p14="http://schemas.microsoft.com/office/powerpoint/2010/main" val="965084587"/>
              </p:ext>
            </p:extLst>
          </p:nvPr>
        </p:nvGraphicFramePr>
        <p:xfrm>
          <a:off x="1313375" y="1993975"/>
          <a:ext cx="6517250" cy="2361600"/>
        </p:xfrm>
        <a:graphic>
          <a:graphicData uri="http://schemas.openxmlformats.org/drawingml/2006/table">
            <a:tbl>
              <a:tblPr>
                <a:noFill/>
                <a:tableStyleId>{BB671FCD-A520-42B4-AEA6-4D9702414104}</a:tableStyleId>
              </a:tblPr>
              <a:tblGrid>
                <a:gridCol w="1303450">
                  <a:extLst>
                    <a:ext uri="{9D8B030D-6E8A-4147-A177-3AD203B41FA5}">
                      <a16:colId xmlns:a16="http://schemas.microsoft.com/office/drawing/2014/main" val="20000"/>
                    </a:ext>
                  </a:extLst>
                </a:gridCol>
                <a:gridCol w="1303450">
                  <a:extLst>
                    <a:ext uri="{9D8B030D-6E8A-4147-A177-3AD203B41FA5}">
                      <a16:colId xmlns:a16="http://schemas.microsoft.com/office/drawing/2014/main" val="20001"/>
                    </a:ext>
                  </a:extLst>
                </a:gridCol>
                <a:gridCol w="1303450">
                  <a:extLst>
                    <a:ext uri="{9D8B030D-6E8A-4147-A177-3AD203B41FA5}">
                      <a16:colId xmlns:a16="http://schemas.microsoft.com/office/drawing/2014/main" val="20002"/>
                    </a:ext>
                  </a:extLst>
                </a:gridCol>
                <a:gridCol w="1303450">
                  <a:extLst>
                    <a:ext uri="{9D8B030D-6E8A-4147-A177-3AD203B41FA5}">
                      <a16:colId xmlns:a16="http://schemas.microsoft.com/office/drawing/2014/main" val="20003"/>
                    </a:ext>
                  </a:extLst>
                </a:gridCol>
                <a:gridCol w="1303450">
                  <a:extLst>
                    <a:ext uri="{9D8B030D-6E8A-4147-A177-3AD203B41FA5}">
                      <a16:colId xmlns:a16="http://schemas.microsoft.com/office/drawing/2014/main" val="20004"/>
                    </a:ext>
                  </a:extLst>
                </a:gridCol>
              </a:tblGrid>
              <a:tr h="590400">
                <a:tc>
                  <a:txBody>
                    <a:bodyPr/>
                    <a:lstStyle/>
                    <a:p>
                      <a:pPr marL="0" lvl="0" indent="0" algn="l" rtl="0">
                        <a:spcBef>
                          <a:spcPts val="0"/>
                        </a:spcBef>
                        <a:spcAft>
                          <a:spcPts val="0"/>
                        </a:spcAft>
                        <a:buNone/>
                      </a:pPr>
                      <a:endParaRPr dirty="0">
                        <a:solidFill>
                          <a:schemeClr val="accent5"/>
                        </a:solidFill>
                        <a:effectLst>
                          <a:outerShdw blurRad="38100" dist="38100" dir="2700000" algn="tl">
                            <a:srgbClr val="000000">
                              <a:alpha val="43137"/>
                            </a:srgbClr>
                          </a:outerShdw>
                        </a:effectLst>
                      </a:endParaRPr>
                    </a:p>
                  </a:txBody>
                  <a:tcPr marL="91425" marR="91425" marT="91425" marB="91425">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tcPr>
                </a:tc>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JUPITER</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MERCURY</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VENUS</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MARS</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extLst>
                  <a:ext uri="{0D108BD9-81ED-4DB2-BD59-A6C34878D82A}">
                    <a16:rowId xmlns:a16="http://schemas.microsoft.com/office/drawing/2014/main" val="10000"/>
                  </a:ext>
                </a:extLst>
              </a:tr>
              <a:tr h="590400">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SOC. MEDIA</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$2,000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$4,000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$780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$1,200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extLst>
                  <a:ext uri="{0D108BD9-81ED-4DB2-BD59-A6C34878D82A}">
                    <a16:rowId xmlns:a16="http://schemas.microsoft.com/office/drawing/2014/main" val="10001"/>
                  </a:ext>
                </a:extLst>
              </a:tr>
              <a:tr h="590400">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TV</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$10,000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$2,000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$1,900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$3,000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solidFill>
                      <a:srgbClr val="646464"/>
                    </a:solidFill>
                  </a:tcPr>
                </a:tc>
                <a:extLst>
                  <a:ext uri="{0D108BD9-81ED-4DB2-BD59-A6C34878D82A}">
                    <a16:rowId xmlns:a16="http://schemas.microsoft.com/office/drawing/2014/main" val="10002"/>
                  </a:ext>
                </a:extLst>
              </a:tr>
              <a:tr h="590400">
                <a:tc>
                  <a:txBody>
                    <a:bodyPr/>
                    <a:lstStyle/>
                    <a:p>
                      <a:pPr marL="0" lvl="0" indent="0" algn="ctr" rtl="0">
                        <a:lnSpc>
                          <a:spcPct val="80000"/>
                        </a:lnSpc>
                        <a:spcBef>
                          <a:spcPts val="0"/>
                        </a:spcBef>
                        <a:spcAft>
                          <a:spcPts val="0"/>
                        </a:spcAft>
                        <a:buClr>
                          <a:schemeClr val="dk1"/>
                        </a:buClr>
                        <a:buSzPts val="1100"/>
                        <a:buFont typeface="Arial"/>
                        <a:buNone/>
                      </a:pPr>
                      <a:r>
                        <a:rPr lang="en" sz="1600" b="1" dirty="0">
                          <a:solidFill>
                            <a:schemeClr val="accent5"/>
                          </a:solidFill>
                          <a:effectLst>
                            <a:outerShdw blurRad="38100" dist="38100" dir="2700000" algn="tl">
                              <a:srgbClr val="000000">
                                <a:alpha val="43137"/>
                              </a:srgbClr>
                            </a:outerShdw>
                          </a:effectLst>
                          <a:latin typeface="Oswald"/>
                          <a:ea typeface="Oswald"/>
                          <a:cs typeface="Oswald"/>
                          <a:sym typeface="Oswald"/>
                        </a:rPr>
                        <a:t>EVENTS</a:t>
                      </a:r>
                      <a:endParaRPr sz="1600" dirty="0">
                        <a:solidFill>
                          <a:schemeClr val="accent5"/>
                        </a:solidFill>
                        <a:effectLst>
                          <a:outerShdw blurRad="38100" dist="38100" dir="2700000" algn="tl">
                            <a:srgbClr val="000000">
                              <a:alpha val="43137"/>
                            </a:srgbClr>
                          </a:outerShdw>
                        </a:effectLst>
                        <a:latin typeface="Oswald"/>
                        <a:ea typeface="Oswald"/>
                        <a:cs typeface="Oswald"/>
                        <a:sym typeface="Oswald"/>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28575" cap="flat" cmpd="sng">
                      <a:solidFill>
                        <a:schemeClr val="accent2">
                          <a:alpha val="0"/>
                        </a:schemeClr>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30608C"/>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$5,000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$8,000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$3,500</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646464"/>
                    </a:solidFill>
                  </a:tcPr>
                </a:tc>
                <a:tc>
                  <a:txBody>
                    <a:bodyPr/>
                    <a:lstStyle/>
                    <a:p>
                      <a:pPr marL="0" lvl="0" indent="0" algn="ctr" rtl="0">
                        <a:spcBef>
                          <a:spcPts val="0"/>
                        </a:spcBef>
                        <a:spcAft>
                          <a:spcPts val="0"/>
                        </a:spcAft>
                        <a:buNone/>
                      </a:pPr>
                      <a:r>
                        <a:rPr lang="en"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rPr>
                        <a:t>$5,788</a:t>
                      </a:r>
                      <a:endParaRPr sz="1600" dirty="0">
                        <a:solidFill>
                          <a:schemeClr val="accent5"/>
                        </a:solidFill>
                        <a:effectLst>
                          <a:outerShdw blurRad="38100" dist="38100" dir="2700000" algn="tl">
                            <a:srgbClr val="000000">
                              <a:alpha val="43137"/>
                            </a:srgbClr>
                          </a:outerShdw>
                        </a:effectLst>
                        <a:latin typeface="Calibri" panose="020F0502020204030204" pitchFamily="34" charset="0"/>
                        <a:ea typeface="Muli"/>
                        <a:cs typeface="Calibri" panose="020F0502020204030204" pitchFamily="34" charset="0"/>
                        <a:sym typeface="Muli"/>
                      </a:endParaRPr>
                    </a:p>
                  </a:txBody>
                  <a:tcPr marL="91425" marR="91425" marT="91425" marB="91425" anchor="ctr">
                    <a:lnL w="28575" cap="flat" cmpd="sng">
                      <a:solidFill>
                        <a:schemeClr val="accent2">
                          <a:alpha val="0"/>
                        </a:schemeClr>
                      </a:solidFill>
                      <a:prstDash val="solid"/>
                      <a:round/>
                      <a:headEnd type="none" w="sm" len="sm"/>
                      <a:tailEnd type="none" w="sm" len="sm"/>
                    </a:lnL>
                    <a:lnR w="28575" cap="flat" cmpd="sng">
                      <a:solidFill>
                        <a:schemeClr val="accent2">
                          <a:alpha val="0"/>
                        </a:schemeClr>
                      </a:solidFill>
                      <a:prstDash val="solid"/>
                      <a:round/>
                      <a:headEnd type="none" w="sm" len="sm"/>
                      <a:tailEnd type="none" w="sm" len="sm"/>
                    </a:lnR>
                    <a:lnT w="19050" cap="flat" cmpd="sng">
                      <a:solidFill>
                        <a:schemeClr val="accent2"/>
                      </a:solidFill>
                      <a:prstDash val="solid"/>
                      <a:round/>
                      <a:headEnd type="none" w="sm" len="sm"/>
                      <a:tailEnd type="none" w="sm" len="sm"/>
                    </a:lnT>
                    <a:lnB w="28575" cap="flat" cmpd="sng">
                      <a:solidFill>
                        <a:schemeClr val="accent2">
                          <a:alpha val="0"/>
                        </a:schemeClr>
                      </a:solidFill>
                      <a:prstDash val="solid"/>
                      <a:round/>
                      <a:headEnd type="none" w="sm" len="sm"/>
                      <a:tailEnd type="none" w="sm" len="sm"/>
                    </a:lnB>
                    <a:solidFill>
                      <a:srgbClr val="646464"/>
                    </a:solidFill>
                  </a:tcPr>
                </a:tc>
                <a:extLst>
                  <a:ext uri="{0D108BD9-81ED-4DB2-BD59-A6C34878D82A}">
                    <a16:rowId xmlns:a16="http://schemas.microsoft.com/office/drawing/2014/main" val="10003"/>
                  </a:ext>
                </a:extLst>
              </a:tr>
            </a:tbl>
          </a:graphicData>
        </a:graphic>
      </p:graphicFrame>
      <p:pic>
        <p:nvPicPr>
          <p:cNvPr id="3" name="Picture 2" descr="A blue and green logo&#10;&#10;Description automatically generated">
            <a:extLst>
              <a:ext uri="{FF2B5EF4-FFF2-40B4-BE49-F238E27FC236}">
                <a16:creationId xmlns:a16="http://schemas.microsoft.com/office/drawing/2014/main" id="{D2839078-FEB2-BFE8-7EB0-2C57B551CB9A}"/>
              </a:ext>
            </a:extLst>
          </p:cNvPr>
          <p:cNvPicPr>
            <a:picLocks noChangeAspect="1"/>
          </p:cNvPicPr>
          <p:nvPr userDrawn="1"/>
        </p:nvPicPr>
        <p:blipFill>
          <a:blip r:embed="rId2"/>
          <a:stretch>
            <a:fillRect/>
          </a:stretch>
        </p:blipFill>
        <p:spPr>
          <a:xfrm>
            <a:off x="90080" y="92429"/>
            <a:ext cx="1162214" cy="1188720"/>
          </a:xfrm>
          <a:prstGeom prst="rect">
            <a:avLst/>
          </a:prstGeom>
        </p:spPr>
      </p:pic>
    </p:spTree>
    <p:extLst>
      <p:ext uri="{BB962C8B-B14F-4D97-AF65-F5344CB8AC3E}">
        <p14:creationId xmlns:p14="http://schemas.microsoft.com/office/powerpoint/2010/main" val="323221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 Credits" userDrawn="1">
  <p:cSld name="Final Slide">
    <p:spTree>
      <p:nvGrpSpPr>
        <p:cNvPr id="1" name="Shape 180"/>
        <p:cNvGrpSpPr/>
        <p:nvPr/>
      </p:nvGrpSpPr>
      <p:grpSpPr>
        <a:xfrm>
          <a:off x="0" y="0"/>
          <a:ext cx="0" cy="0"/>
          <a:chOff x="0" y="0"/>
          <a:chExt cx="0" cy="0"/>
        </a:xfrm>
      </p:grpSpPr>
      <p:sp>
        <p:nvSpPr>
          <p:cNvPr id="5" name="Google Shape;239;p39">
            <a:extLst>
              <a:ext uri="{FF2B5EF4-FFF2-40B4-BE49-F238E27FC236}">
                <a16:creationId xmlns:a16="http://schemas.microsoft.com/office/drawing/2014/main" id="{E4E0FFEE-B2C6-D33C-5444-FA3138C2F5C1}"/>
              </a:ext>
            </a:extLst>
          </p:cNvPr>
          <p:cNvSpPr/>
          <p:nvPr userDrawn="1"/>
        </p:nvSpPr>
        <p:spPr>
          <a:xfrm>
            <a:off x="8371574" y="371443"/>
            <a:ext cx="868680" cy="93738"/>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40;p39">
            <a:extLst>
              <a:ext uri="{FF2B5EF4-FFF2-40B4-BE49-F238E27FC236}">
                <a16:creationId xmlns:a16="http://schemas.microsoft.com/office/drawing/2014/main" id="{FD50D545-357D-17C2-E30C-8873EC70B1F3}"/>
              </a:ext>
            </a:extLst>
          </p:cNvPr>
          <p:cNvSpPr/>
          <p:nvPr userDrawn="1"/>
        </p:nvSpPr>
        <p:spPr>
          <a:xfrm>
            <a:off x="8371574" y="1010555"/>
            <a:ext cx="868680" cy="93738"/>
          </a:xfrm>
          <a:prstGeom prst="roundRect">
            <a:avLst>
              <a:gd name="adj" fmla="val 50000"/>
            </a:avLst>
          </a:prstGeom>
          <a:solidFill>
            <a:srgbClr val="218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37;p39">
            <a:extLst>
              <a:ext uri="{FF2B5EF4-FFF2-40B4-BE49-F238E27FC236}">
                <a16:creationId xmlns:a16="http://schemas.microsoft.com/office/drawing/2014/main" id="{26DE2220-8417-F6EE-148E-CDFB35151D50}"/>
              </a:ext>
            </a:extLst>
          </p:cNvPr>
          <p:cNvSpPr/>
          <p:nvPr userDrawn="1"/>
        </p:nvSpPr>
        <p:spPr>
          <a:xfrm>
            <a:off x="-1" y="-45600"/>
            <a:ext cx="1934485" cy="5189100"/>
          </a:xfrm>
          <a:prstGeom prst="rect">
            <a:avLst/>
          </a:prstGeom>
          <a:solidFill>
            <a:srgbClr val="D3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1118;p98">
            <a:extLst>
              <a:ext uri="{FF2B5EF4-FFF2-40B4-BE49-F238E27FC236}">
                <a16:creationId xmlns:a16="http://schemas.microsoft.com/office/drawing/2014/main" id="{6724B4F2-B326-9E62-85EB-B4BA2BB5DACC}"/>
              </a:ext>
            </a:extLst>
          </p:cNvPr>
          <p:cNvGrpSpPr/>
          <p:nvPr userDrawn="1"/>
        </p:nvGrpSpPr>
        <p:grpSpPr>
          <a:xfrm>
            <a:off x="-80467" y="1857097"/>
            <a:ext cx="2599732" cy="1680588"/>
            <a:chOff x="8138310" y="2846600"/>
            <a:chExt cx="1584900" cy="1680588"/>
          </a:xfrm>
          <a:solidFill>
            <a:srgbClr val="218300"/>
          </a:solidFill>
        </p:grpSpPr>
        <p:sp>
          <p:nvSpPr>
            <p:cNvPr id="10" name="Google Shape;1119;p98">
              <a:extLst>
                <a:ext uri="{FF2B5EF4-FFF2-40B4-BE49-F238E27FC236}">
                  <a16:creationId xmlns:a16="http://schemas.microsoft.com/office/drawing/2014/main" id="{F9630E3D-632B-82E8-F018-4455E0E1C49D}"/>
                </a:ext>
              </a:extLst>
            </p:cNvPr>
            <p:cNvSpPr/>
            <p:nvPr/>
          </p:nvSpPr>
          <p:spPr>
            <a:xfrm>
              <a:off x="8138310" y="2846600"/>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20;p98">
              <a:extLst>
                <a:ext uri="{FF2B5EF4-FFF2-40B4-BE49-F238E27FC236}">
                  <a16:creationId xmlns:a16="http://schemas.microsoft.com/office/drawing/2014/main" id="{B5AAE842-167F-4F08-67BD-8926042B8B99}"/>
                </a:ext>
              </a:extLst>
            </p:cNvPr>
            <p:cNvSpPr/>
            <p:nvPr/>
          </p:nvSpPr>
          <p:spPr>
            <a:xfrm>
              <a:off x="8138310" y="4450988"/>
              <a:ext cx="1584900" cy="7620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18;p4">
            <a:extLst>
              <a:ext uri="{FF2B5EF4-FFF2-40B4-BE49-F238E27FC236}">
                <a16:creationId xmlns:a16="http://schemas.microsoft.com/office/drawing/2014/main" id="{50A84EF8-FAFF-1560-786E-7C959384F059}"/>
              </a:ext>
            </a:extLst>
          </p:cNvPr>
          <p:cNvSpPr txBox="1">
            <a:spLocks noGrp="1"/>
          </p:cNvSpPr>
          <p:nvPr>
            <p:ph type="title"/>
          </p:nvPr>
        </p:nvSpPr>
        <p:spPr>
          <a:xfrm>
            <a:off x="2859921" y="437855"/>
            <a:ext cx="4586216"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b="1" i="0" u="none" strike="noStrike" cap="none" dirty="0">
                <a:solidFill>
                  <a:schemeClr val="accent5"/>
                </a:solidFill>
                <a:effectLst>
                  <a:outerShdw blurRad="38100" dist="38100" dir="2700000" algn="tl">
                    <a:srgbClr val="000000">
                      <a:alpha val="43137"/>
                    </a:srgbClr>
                  </a:outerShdw>
                </a:effectLst>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marL="0" marR="0" lvl="0" indent="0" algn="l" rtl="0">
              <a:lnSpc>
                <a:spcPct val="100000"/>
              </a:lnSpc>
              <a:spcBef>
                <a:spcPts val="0"/>
              </a:spcBef>
              <a:spcAft>
                <a:spcPts val="0"/>
              </a:spcAft>
              <a:buClr>
                <a:schemeClr val="accent2"/>
              </a:buClr>
              <a:buSzPts val="2400"/>
              <a:buFont typeface="Oswald"/>
              <a:buNone/>
            </a:pPr>
            <a:endParaRPr dirty="0"/>
          </a:p>
        </p:txBody>
      </p:sp>
      <p:sp>
        <p:nvSpPr>
          <p:cNvPr id="14" name="Google Shape;17;p4">
            <a:extLst>
              <a:ext uri="{FF2B5EF4-FFF2-40B4-BE49-F238E27FC236}">
                <a16:creationId xmlns:a16="http://schemas.microsoft.com/office/drawing/2014/main" id="{82621B7E-A84C-4528-BDDD-3D3D6C6D1065}"/>
              </a:ext>
            </a:extLst>
          </p:cNvPr>
          <p:cNvSpPr txBox="1">
            <a:spLocks noGrp="1"/>
          </p:cNvSpPr>
          <p:nvPr>
            <p:ph type="body" idx="1"/>
          </p:nvPr>
        </p:nvSpPr>
        <p:spPr>
          <a:xfrm>
            <a:off x="2859920" y="1375257"/>
            <a:ext cx="5910855" cy="3364606"/>
          </a:xfrm>
          <a:prstGeom prst="rect">
            <a:avLst/>
          </a:prstGeom>
        </p:spPr>
        <p:txBody>
          <a:bodyPr spcFirstLastPara="1" wrap="square" lIns="91425" tIns="91425" rIns="91425" bIns="91425" anchor="t" anchorCtr="0">
            <a:noAutofit/>
          </a:bodyPr>
          <a:lstStyle>
            <a:lvl1pPr marL="596900" marR="0" lvl="0" indent="-457200" algn="l" rtl="0">
              <a:lnSpc>
                <a:spcPct val="100000"/>
              </a:lnSpc>
              <a:spcBef>
                <a:spcPts val="0"/>
              </a:spcBef>
              <a:spcAft>
                <a:spcPts val="0"/>
              </a:spcAft>
              <a:buClr>
                <a:srgbClr val="434343"/>
              </a:buClr>
              <a:buSzPts val="1400"/>
              <a:buFont typeface="Arial" panose="020B0604020202020204" pitchFamily="34" charset="0"/>
              <a:buChar char="•"/>
              <a:defRPr sz="2800" b="0" i="0" u="none" strike="noStrike" cap="none" dirty="0">
                <a:solidFill>
                  <a:schemeClr val="accent5"/>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Muli"/>
              </a:defRPr>
            </a:lvl1pPr>
            <a:lvl2pPr marL="914400" lvl="1" indent="-301625" rtl="0">
              <a:spcBef>
                <a:spcPts val="1600"/>
              </a:spcBef>
              <a:spcAft>
                <a:spcPts val="0"/>
              </a:spcAft>
              <a:buClr>
                <a:schemeClr val="dk1"/>
              </a:buClr>
              <a:buSzPts val="1150"/>
              <a:buFont typeface="Muli"/>
              <a:buAutoNum type="alphaLcPeriod"/>
              <a:defRPr sz="1200"/>
            </a:lvl2pPr>
            <a:lvl3pPr marL="1371600" lvl="2" indent="-301625" rtl="0">
              <a:spcBef>
                <a:spcPts val="1600"/>
              </a:spcBef>
              <a:spcAft>
                <a:spcPts val="0"/>
              </a:spcAft>
              <a:buClr>
                <a:schemeClr val="dk1"/>
              </a:buClr>
              <a:buSzPts val="1150"/>
              <a:buFont typeface="Muli"/>
              <a:buAutoNum type="romanLcPeriod"/>
              <a:defRPr sz="1200"/>
            </a:lvl3pPr>
            <a:lvl4pPr marL="1828800" lvl="3" indent="-301625" rtl="0">
              <a:spcBef>
                <a:spcPts val="1600"/>
              </a:spcBef>
              <a:spcAft>
                <a:spcPts val="0"/>
              </a:spcAft>
              <a:buClr>
                <a:schemeClr val="dk1"/>
              </a:buClr>
              <a:buSzPts val="1150"/>
              <a:buFont typeface="Muli"/>
              <a:buAutoNum type="arabicPeriod"/>
              <a:defRPr sz="1200"/>
            </a:lvl4pPr>
            <a:lvl5pPr marL="2286000" lvl="4" indent="-301625" rtl="0">
              <a:spcBef>
                <a:spcPts val="1600"/>
              </a:spcBef>
              <a:spcAft>
                <a:spcPts val="0"/>
              </a:spcAft>
              <a:buClr>
                <a:schemeClr val="dk1"/>
              </a:buClr>
              <a:buSzPts val="1150"/>
              <a:buFont typeface="Muli"/>
              <a:buAutoNum type="alphaLcPeriod"/>
              <a:defRPr sz="1200"/>
            </a:lvl5pPr>
            <a:lvl6pPr marL="2743200" lvl="5" indent="-301625" rtl="0">
              <a:spcBef>
                <a:spcPts val="1600"/>
              </a:spcBef>
              <a:spcAft>
                <a:spcPts val="0"/>
              </a:spcAft>
              <a:buClr>
                <a:schemeClr val="dk1"/>
              </a:buClr>
              <a:buSzPts val="1150"/>
              <a:buFont typeface="Muli"/>
              <a:buAutoNum type="romanLcPeriod"/>
              <a:defRPr sz="1200"/>
            </a:lvl6pPr>
            <a:lvl7pPr marL="3200400" lvl="6" indent="-301625" rtl="0">
              <a:spcBef>
                <a:spcPts val="1600"/>
              </a:spcBef>
              <a:spcAft>
                <a:spcPts val="0"/>
              </a:spcAft>
              <a:buClr>
                <a:schemeClr val="dk1"/>
              </a:buClr>
              <a:buSzPts val="1150"/>
              <a:buFont typeface="Muli"/>
              <a:buAutoNum type="arabicPeriod"/>
              <a:defRPr sz="1200"/>
            </a:lvl7pPr>
            <a:lvl8pPr marL="3657600" lvl="7" indent="-301625" rtl="0">
              <a:spcBef>
                <a:spcPts val="1600"/>
              </a:spcBef>
              <a:spcAft>
                <a:spcPts val="0"/>
              </a:spcAft>
              <a:buClr>
                <a:schemeClr val="dk1"/>
              </a:buClr>
              <a:buSzPts val="1150"/>
              <a:buFont typeface="Muli"/>
              <a:buAutoNum type="alphaLcPeriod"/>
              <a:defRPr sz="1200"/>
            </a:lvl8pPr>
            <a:lvl9pPr marL="4114800" lvl="8" indent="-301625" rtl="0">
              <a:spcBef>
                <a:spcPts val="1600"/>
              </a:spcBef>
              <a:spcAft>
                <a:spcPts val="1600"/>
              </a:spcAft>
              <a:buClr>
                <a:schemeClr val="dk1"/>
              </a:buClr>
              <a:buSzPts val="1150"/>
              <a:buFont typeface="Muli"/>
              <a:buAutoNum type="romanLcPeriod"/>
              <a:defRPr sz="1200"/>
            </a:lvl9pPr>
          </a:lstStyle>
          <a:p>
            <a:endParaRPr dirty="0"/>
          </a:p>
        </p:txBody>
      </p:sp>
      <p:pic>
        <p:nvPicPr>
          <p:cNvPr id="4" name="Picture 3" descr="A blue and green logo&#10;&#10;Description automatically generated">
            <a:extLst>
              <a:ext uri="{FF2B5EF4-FFF2-40B4-BE49-F238E27FC236}">
                <a16:creationId xmlns:a16="http://schemas.microsoft.com/office/drawing/2014/main" id="{EEEEA9BB-A2AE-E350-2E16-B5878514E2DB}"/>
              </a:ext>
            </a:extLst>
          </p:cNvPr>
          <p:cNvPicPr>
            <a:picLocks noChangeAspect="1"/>
          </p:cNvPicPr>
          <p:nvPr userDrawn="1"/>
        </p:nvPicPr>
        <p:blipFill>
          <a:blip r:embed="rId2"/>
          <a:stretch>
            <a:fillRect/>
          </a:stretch>
        </p:blipFill>
        <p:spPr>
          <a:xfrm>
            <a:off x="190147" y="1698922"/>
            <a:ext cx="1940583" cy="19848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9F9B-0010-30E5-460D-8A42F3195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4DF8E-C50B-AA96-F50A-F96D683834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96437-51D8-96E7-F372-B5670A529A3F}"/>
              </a:ext>
            </a:extLst>
          </p:cNvPr>
          <p:cNvSpPr>
            <a:spLocks noGrp="1"/>
          </p:cNvSpPr>
          <p:nvPr>
            <p:ph type="dt" sz="half" idx="10"/>
          </p:nvPr>
        </p:nvSpPr>
        <p:spPr/>
        <p:txBody>
          <a:bodyPr/>
          <a:lstStyle/>
          <a:p>
            <a:fld id="{C58E5539-4D6C-4E1D-AE36-632F12AFE77E}" type="datetimeFigureOut">
              <a:rPr lang="en-US" smtClean="0"/>
              <a:t>6/17/2025</a:t>
            </a:fld>
            <a:endParaRPr lang="en-US"/>
          </a:p>
        </p:txBody>
      </p:sp>
      <p:sp>
        <p:nvSpPr>
          <p:cNvPr id="5" name="Footer Placeholder 4">
            <a:extLst>
              <a:ext uri="{FF2B5EF4-FFF2-40B4-BE49-F238E27FC236}">
                <a16:creationId xmlns:a16="http://schemas.microsoft.com/office/drawing/2014/main" id="{5093458C-EEB7-29D9-BD16-0F8414274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28980-E97E-BD5E-F5E4-774C35F94DB1}"/>
              </a:ext>
            </a:extLst>
          </p:cNvPr>
          <p:cNvSpPr>
            <a:spLocks noGrp="1"/>
          </p:cNvSpPr>
          <p:nvPr>
            <p:ph type="sldNum" sz="quarter" idx="12"/>
          </p:nvPr>
        </p:nvSpPr>
        <p:spPr/>
        <p:txBody>
          <a:bodyPr/>
          <a:lstStyle/>
          <a:p>
            <a:fld id="{7D82CCCC-D316-476A-9E73-6BA00121265E}" type="slidenum">
              <a:rPr lang="en-US" smtClean="0"/>
              <a:t>‹#›</a:t>
            </a:fld>
            <a:endParaRPr lang="en-US"/>
          </a:p>
        </p:txBody>
      </p:sp>
    </p:spTree>
    <p:extLst>
      <p:ext uri="{BB962C8B-B14F-4D97-AF65-F5344CB8AC3E}">
        <p14:creationId xmlns:p14="http://schemas.microsoft.com/office/powerpoint/2010/main" val="1111922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Oswald"/>
              <a:buNone/>
              <a:defRPr sz="2800" b="1">
                <a:solidFill>
                  <a:schemeClr val="accent2"/>
                </a:solidFill>
                <a:latin typeface="Oswald"/>
                <a:ea typeface="Oswald"/>
                <a:cs typeface="Oswald"/>
                <a:sym typeface="Oswal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77" r:id="rId3"/>
    <p:sldLayoutId id="2147483671"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33"/>
        <p:cNvGrpSpPr/>
        <p:nvPr/>
      </p:nvGrpSpPr>
      <p:grpSpPr>
        <a:xfrm>
          <a:off x="0" y="0"/>
          <a:ext cx="0" cy="0"/>
          <a:chOff x="0" y="0"/>
          <a:chExt cx="0" cy="0"/>
        </a:xfrm>
      </p:grpSpPr>
      <p:sp>
        <p:nvSpPr>
          <p:cNvPr id="234" name="Google Shape;234;p39"/>
          <p:cNvSpPr txBox="1">
            <a:spLocks noGrp="1"/>
          </p:cNvSpPr>
          <p:nvPr>
            <p:ph type="ctrTitle"/>
          </p:nvPr>
        </p:nvSpPr>
        <p:spPr>
          <a:xfrm>
            <a:off x="439500" y="957015"/>
            <a:ext cx="4617922" cy="170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b="1" dirty="0"/>
              <a:t>Fire Hazard Severity Zone Map Update</a:t>
            </a:r>
            <a:br>
              <a:rPr lang="en-US" sz="4000" b="1" dirty="0"/>
            </a:br>
            <a:r>
              <a:rPr lang="en-US" sz="4000" b="1" dirty="0"/>
              <a:t>Consideration</a:t>
            </a:r>
            <a:endParaRPr sz="4000" dirty="0">
              <a:solidFill>
                <a:schemeClr val="accent5"/>
              </a:solidFill>
              <a:effectLst>
                <a:outerShdw blurRad="38100" dist="38100" dir="2700000" algn="tl">
                  <a:srgbClr val="000000">
                    <a:alpha val="43137"/>
                  </a:srgbClr>
                </a:outerShdw>
              </a:effectLst>
            </a:endParaRPr>
          </a:p>
        </p:txBody>
      </p:sp>
      <p:sp>
        <p:nvSpPr>
          <p:cNvPr id="235" name="Google Shape;235;p39"/>
          <p:cNvSpPr txBox="1">
            <a:spLocks noGrp="1"/>
          </p:cNvSpPr>
          <p:nvPr>
            <p:ph type="subTitle" idx="1"/>
          </p:nvPr>
        </p:nvSpPr>
        <p:spPr>
          <a:xfrm>
            <a:off x="439500" y="3149372"/>
            <a:ext cx="4132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accent5"/>
                </a:solidFill>
                <a:effectLst>
                  <a:outerShdw blurRad="38100" dist="38100" dir="2700000" algn="tl">
                    <a:srgbClr val="000000">
                      <a:alpha val="43137"/>
                    </a:srgbClr>
                  </a:outerShdw>
                </a:effectLst>
                <a:latin typeface="+mj-lt"/>
              </a:rPr>
              <a:t>June 17, 2025</a:t>
            </a:r>
            <a:endParaRPr sz="3200" dirty="0">
              <a:solidFill>
                <a:schemeClr val="accent5"/>
              </a:solidFill>
              <a:effectLst>
                <a:outerShdw blurRad="38100" dist="38100" dir="2700000" algn="tl">
                  <a:srgbClr val="000000">
                    <a:alpha val="43137"/>
                  </a:srgbClr>
                </a:outerShdw>
              </a:effectLs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250">
          <a:extLst>
            <a:ext uri="{FF2B5EF4-FFF2-40B4-BE49-F238E27FC236}">
              <a16:creationId xmlns:a16="http://schemas.microsoft.com/office/drawing/2014/main" id="{28DD3B30-F8D0-55FB-530D-00D9FE1C22E2}"/>
            </a:ext>
          </a:extLst>
        </p:cNvPr>
        <p:cNvGrpSpPr/>
        <p:nvPr/>
      </p:nvGrpSpPr>
      <p:grpSpPr>
        <a:xfrm>
          <a:off x="0" y="0"/>
          <a:ext cx="0" cy="0"/>
          <a:chOff x="0" y="0"/>
          <a:chExt cx="0" cy="0"/>
        </a:xfrm>
      </p:grpSpPr>
      <p:sp>
        <p:nvSpPr>
          <p:cNvPr id="251" name="Google Shape;251;p40">
            <a:extLst>
              <a:ext uri="{FF2B5EF4-FFF2-40B4-BE49-F238E27FC236}">
                <a16:creationId xmlns:a16="http://schemas.microsoft.com/office/drawing/2014/main" id="{3B0E5C3D-5EAE-F620-ECE7-DBA02B3EBD5E}"/>
              </a:ext>
            </a:extLst>
          </p:cNvPr>
          <p:cNvSpPr txBox="1">
            <a:spLocks noGrp="1"/>
          </p:cNvSpPr>
          <p:nvPr>
            <p:ph type="body" idx="1"/>
          </p:nvPr>
        </p:nvSpPr>
        <p:spPr>
          <a:xfrm>
            <a:off x="285320" y="1600200"/>
            <a:ext cx="5290887" cy="1249134"/>
          </a:xfrm>
          <a:prstGeom prst="rect">
            <a:avLst/>
          </a:prstGeom>
        </p:spPr>
        <p:txBody>
          <a:bodyPr spcFirstLastPara="1" wrap="square" lIns="91425" tIns="91425" rIns="91425" bIns="91425" anchor="t" anchorCtr="0">
            <a:noAutofit/>
          </a:bodyPr>
          <a:lstStyle/>
          <a:p>
            <a:pPr marL="139700" indent="0">
              <a:buNone/>
            </a:pPr>
            <a:r>
              <a:rPr lang="en-US" sz="2400" dirty="0">
                <a:latin typeface="+mj-lt"/>
              </a:rPr>
              <a:t>Developed by California Department of Forestry &amp; Fire Protection Fire (Cal Fire)</a:t>
            </a:r>
          </a:p>
          <a:p>
            <a:pPr marL="139700" indent="0">
              <a:buNone/>
            </a:pPr>
            <a:endParaRPr lang="en-US" sz="2400" dirty="0">
              <a:latin typeface="+mj-lt"/>
            </a:endParaRPr>
          </a:p>
          <a:p>
            <a:pPr marL="139700" indent="0">
              <a:buNone/>
            </a:pPr>
            <a:r>
              <a:rPr lang="en-US" sz="2400" b="1" u="sng" dirty="0">
                <a:latin typeface="+mj-lt"/>
              </a:rPr>
              <a:t>Purpose</a:t>
            </a:r>
            <a:r>
              <a:rPr lang="en-US" sz="2400" dirty="0">
                <a:latin typeface="+mj-lt"/>
              </a:rPr>
              <a:t>: Identify locations with  wildfire hazards to help communities implement mitigation efforts to reduce risk.</a:t>
            </a:r>
          </a:p>
        </p:txBody>
      </p:sp>
      <p:sp>
        <p:nvSpPr>
          <p:cNvPr id="252" name="Google Shape;252;p40">
            <a:extLst>
              <a:ext uri="{FF2B5EF4-FFF2-40B4-BE49-F238E27FC236}">
                <a16:creationId xmlns:a16="http://schemas.microsoft.com/office/drawing/2014/main" id="{FB549780-47F5-E7DE-D4B4-8B46054F76F0}"/>
              </a:ext>
            </a:extLst>
          </p:cNvPr>
          <p:cNvSpPr txBox="1">
            <a:spLocks noGrp="1"/>
          </p:cNvSpPr>
          <p:nvPr>
            <p:ph type="title"/>
          </p:nvPr>
        </p:nvSpPr>
        <p:spPr>
          <a:xfrm>
            <a:off x="1346885" y="179109"/>
            <a:ext cx="4850715" cy="9803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5"/>
                </a:solidFill>
                <a:effectLst>
                  <a:outerShdw blurRad="38100" dist="38100" dir="2700000" algn="tl">
                    <a:srgbClr val="000000">
                      <a:alpha val="43137"/>
                    </a:srgbClr>
                  </a:outerShdw>
                </a:effectLst>
              </a:rPr>
              <a:t>FHSZ Background</a:t>
            </a:r>
            <a:endParaRPr dirty="0">
              <a:solidFill>
                <a:schemeClr val="accent5"/>
              </a:solidFill>
              <a:effectLst>
                <a:outerShdw blurRad="38100" dist="38100" dir="2700000" algn="tl">
                  <a:srgbClr val="000000">
                    <a:alpha val="43137"/>
                  </a:srgbClr>
                </a:outerShdw>
              </a:effectLst>
            </a:endParaRPr>
          </a:p>
        </p:txBody>
      </p:sp>
      <p:pic>
        <p:nvPicPr>
          <p:cNvPr id="2" name="Picture 6" descr="urban fire risk after wine country tragedy">
            <a:extLst>
              <a:ext uri="{FF2B5EF4-FFF2-40B4-BE49-F238E27FC236}">
                <a16:creationId xmlns:a16="http://schemas.microsoft.com/office/drawing/2014/main" id="{396C1F71-5BE4-AACF-5CFC-37F14FDAB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98" b="5151"/>
          <a:stretch>
            <a:fillRect/>
          </a:stretch>
        </p:blipFill>
        <p:spPr bwMode="auto">
          <a:xfrm>
            <a:off x="5682773" y="1094014"/>
            <a:ext cx="3175907" cy="372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654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 calcmode="lin" valueType="num">
                                      <p:cBhvr additive="base">
                                        <p:cTn id="7" dur="500" fill="hold"/>
                                        <p:tgtEl>
                                          <p:spTgt spid="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1">
                                            <p:txEl>
                                              <p:pRg st="2" end="2"/>
                                            </p:txEl>
                                          </p:spTgt>
                                        </p:tgtEl>
                                        <p:attrNameLst>
                                          <p:attrName>style.visibility</p:attrName>
                                        </p:attrNameLst>
                                      </p:cBhvr>
                                      <p:to>
                                        <p:strVal val="visible"/>
                                      </p:to>
                                    </p:set>
                                    <p:anim calcmode="lin" valueType="num">
                                      <p:cBhvr additive="base">
                                        <p:cTn id="13" dur="500" fill="hold"/>
                                        <p:tgtEl>
                                          <p:spTgt spid="2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1">
                                            <p:txEl>
                                              <p:pRg st="2" end="2"/>
                                            </p:txEl>
                                          </p:spTgt>
                                        </p:tgtEl>
                                        <p:attrNameLst>
                                          <p:attrName>ppt_y</p:attrName>
                                        </p:attrNameLst>
                                      </p:cBhvr>
                                      <p:tavLst>
                                        <p:tav tm="0">
                                          <p:val>
                                            <p:strVal val="#ppt_y"/>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0968-7F6F-5EB9-60D3-81421B5406C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5FB6BB-7A01-E0D6-E383-BBA55CCE4367}"/>
              </a:ext>
            </a:extLst>
          </p:cNvPr>
          <p:cNvSpPr>
            <a:spLocks noGrp="1"/>
          </p:cNvSpPr>
          <p:nvPr>
            <p:ph idx="1"/>
          </p:nvPr>
        </p:nvSpPr>
        <p:spPr>
          <a:xfrm>
            <a:off x="485357" y="3799722"/>
            <a:ext cx="7886700" cy="1069934"/>
          </a:xfrm>
        </p:spPr>
        <p:txBody>
          <a:bodyPr>
            <a:noAutofit/>
          </a:bodyPr>
          <a:lstStyle/>
          <a:p>
            <a:r>
              <a:rPr lang="en-US" sz="1600" b="1" dirty="0">
                <a:solidFill>
                  <a:schemeClr val="accent5"/>
                </a:solidFill>
              </a:rPr>
              <a:t>2025 Updated FHSZ map released on March 24, 2025.  Changes include:</a:t>
            </a:r>
          </a:p>
          <a:p>
            <a:endParaRPr lang="en-US" sz="1600" b="1" dirty="0">
              <a:solidFill>
                <a:schemeClr val="accent5"/>
              </a:solidFill>
            </a:endParaRPr>
          </a:p>
          <a:p>
            <a:pPr marL="285750" indent="-285750">
              <a:buClr>
                <a:schemeClr val="accent5"/>
              </a:buClr>
              <a:buFont typeface="Arial" panose="020B0604020202020204" pitchFamily="34" charset="0"/>
              <a:buChar char="•"/>
            </a:pPr>
            <a:r>
              <a:rPr lang="en-US" sz="1600" dirty="0">
                <a:solidFill>
                  <a:schemeClr val="accent5"/>
                </a:solidFill>
              </a:rPr>
              <a:t>The addition of the “High” and “Moderate” zones</a:t>
            </a:r>
          </a:p>
          <a:p>
            <a:pPr marL="285750" indent="-285750">
              <a:buClr>
                <a:schemeClr val="accent5"/>
              </a:buClr>
              <a:buFont typeface="Arial" panose="020B0604020202020204" pitchFamily="34" charset="0"/>
              <a:buChar char="•"/>
            </a:pPr>
            <a:r>
              <a:rPr lang="en-US" sz="1600" dirty="0">
                <a:solidFill>
                  <a:schemeClr val="accent5"/>
                </a:solidFill>
              </a:rPr>
              <a:t>Substantial reduction of “Very High” designation on the Peninsula</a:t>
            </a:r>
          </a:p>
        </p:txBody>
      </p:sp>
      <p:sp>
        <p:nvSpPr>
          <p:cNvPr id="4" name="Title 1">
            <a:extLst>
              <a:ext uri="{FF2B5EF4-FFF2-40B4-BE49-F238E27FC236}">
                <a16:creationId xmlns:a16="http://schemas.microsoft.com/office/drawing/2014/main" id="{02685DC0-DE58-610C-D59B-15A836709759}"/>
              </a:ext>
            </a:extLst>
          </p:cNvPr>
          <p:cNvSpPr txBox="1">
            <a:spLocks/>
          </p:cNvSpPr>
          <p:nvPr/>
        </p:nvSpPr>
        <p:spPr>
          <a:xfrm>
            <a:off x="18830" y="67058"/>
            <a:ext cx="9144000" cy="994172"/>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solidFill>
                <a:latin typeface="Oswald" panose="00000500000000000000" pitchFamily="2" charset="0"/>
              </a:rPr>
              <a:t>2025 Map</a:t>
            </a:r>
          </a:p>
        </p:txBody>
      </p:sp>
      <p:pic>
        <p:nvPicPr>
          <p:cNvPr id="10" name="Picture 9" descr="A picture containing application&#10;&#10;AI-generated content may be incorrect.">
            <a:extLst>
              <a:ext uri="{FF2B5EF4-FFF2-40B4-BE49-F238E27FC236}">
                <a16:creationId xmlns:a16="http://schemas.microsoft.com/office/drawing/2014/main" id="{B801803C-D96C-CC0B-A3EE-2E07FBCC3B8C}"/>
              </a:ext>
            </a:extLst>
          </p:cNvPr>
          <p:cNvPicPr>
            <a:picLocks noChangeAspect="1"/>
          </p:cNvPicPr>
          <p:nvPr/>
        </p:nvPicPr>
        <p:blipFill>
          <a:blip r:embed="rId3"/>
          <a:srcRect l="15560" t="41532" r="18993" b="20184"/>
          <a:stretch>
            <a:fillRect/>
          </a:stretch>
        </p:blipFill>
        <p:spPr>
          <a:xfrm>
            <a:off x="9415" y="880533"/>
            <a:ext cx="9144000" cy="2674335"/>
          </a:xfrm>
          <a:prstGeom prst="rect">
            <a:avLst/>
          </a:prstGeom>
        </p:spPr>
      </p:pic>
      <p:sp>
        <p:nvSpPr>
          <p:cNvPr id="11" name="Title 1">
            <a:extLst>
              <a:ext uri="{FF2B5EF4-FFF2-40B4-BE49-F238E27FC236}">
                <a16:creationId xmlns:a16="http://schemas.microsoft.com/office/drawing/2014/main" id="{7C205837-371B-D503-7343-0E061F10DAAB}"/>
              </a:ext>
            </a:extLst>
          </p:cNvPr>
          <p:cNvSpPr txBox="1">
            <a:spLocks/>
          </p:cNvSpPr>
          <p:nvPr/>
        </p:nvSpPr>
        <p:spPr>
          <a:xfrm>
            <a:off x="0" y="273844"/>
            <a:ext cx="9144000" cy="606689"/>
          </a:xfrm>
          <a:prstGeom prst="rect">
            <a:avLst/>
          </a:prstGeom>
          <a:solidFill>
            <a:srgbClr val="F2635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800"/>
              <a:buFont typeface="Oswald"/>
              <a:buNone/>
              <a:defRPr sz="2800" b="1" i="0" u="none" strike="noStrike" cap="none">
                <a:solidFill>
                  <a:schemeClr val="accent2"/>
                </a:solidFill>
                <a:latin typeface="Oswald"/>
                <a:ea typeface="Oswald"/>
                <a:cs typeface="Oswald"/>
                <a:sym typeface="Oswald"/>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en-US" sz="3200" dirty="0">
                <a:solidFill>
                  <a:schemeClr val="accent5"/>
                </a:solidFill>
              </a:rPr>
              <a:t>2025 Map Update</a:t>
            </a:r>
          </a:p>
        </p:txBody>
      </p:sp>
    </p:spTree>
    <p:extLst>
      <p:ext uri="{BB962C8B-B14F-4D97-AF65-F5344CB8AC3E}">
        <p14:creationId xmlns:p14="http://schemas.microsoft.com/office/powerpoint/2010/main" val="29750590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F1A5-2123-02A9-0377-2902E5C830EE}"/>
              </a:ext>
            </a:extLst>
          </p:cNvPr>
          <p:cNvSpPr>
            <a:spLocks noGrp="1"/>
          </p:cNvSpPr>
          <p:nvPr>
            <p:ph type="title"/>
          </p:nvPr>
        </p:nvSpPr>
        <p:spPr>
          <a:xfrm>
            <a:off x="0" y="273844"/>
            <a:ext cx="9144000" cy="606689"/>
          </a:xfrm>
          <a:solidFill>
            <a:srgbClr val="D3B160"/>
          </a:solidFill>
        </p:spPr>
        <p:txBody>
          <a:bodyPr/>
          <a:lstStyle/>
          <a:p>
            <a:pPr algn="ctr"/>
            <a:r>
              <a:rPr lang="en-US" sz="3200" dirty="0">
                <a:solidFill>
                  <a:schemeClr val="bg1"/>
                </a:solidFill>
              </a:rPr>
              <a:t>2025 FHSZ Map Impacts</a:t>
            </a:r>
          </a:p>
        </p:txBody>
      </p:sp>
      <p:sp>
        <p:nvSpPr>
          <p:cNvPr id="3" name="Content Placeholder 2">
            <a:extLst>
              <a:ext uri="{FF2B5EF4-FFF2-40B4-BE49-F238E27FC236}">
                <a16:creationId xmlns:a16="http://schemas.microsoft.com/office/drawing/2014/main" id="{28EB7041-B186-A14A-54EA-56E1877E4F3D}"/>
              </a:ext>
            </a:extLst>
          </p:cNvPr>
          <p:cNvSpPr>
            <a:spLocks noGrp="1"/>
          </p:cNvSpPr>
          <p:nvPr>
            <p:ph idx="1"/>
          </p:nvPr>
        </p:nvSpPr>
        <p:spPr>
          <a:xfrm>
            <a:off x="130629" y="1191987"/>
            <a:ext cx="8858249" cy="3012622"/>
          </a:xfrm>
        </p:spPr>
        <p:txBody>
          <a:bodyPr>
            <a:normAutofit fontScale="55000" lnSpcReduction="20000"/>
          </a:bodyPr>
          <a:lstStyle/>
          <a:p>
            <a:pPr marL="685800" indent="-685800">
              <a:lnSpc>
                <a:spcPct val="120000"/>
              </a:lnSpc>
              <a:spcBef>
                <a:spcPts val="1200"/>
              </a:spcBef>
              <a:spcAft>
                <a:spcPts val="1200"/>
              </a:spcAft>
              <a:buClr>
                <a:schemeClr val="accent5"/>
              </a:buClr>
              <a:buFont typeface="Wingdings" panose="05000000000000000000" pitchFamily="2" charset="2"/>
              <a:buChar char="q"/>
            </a:pPr>
            <a:r>
              <a:rPr lang="en-US" sz="2900" b="1" dirty="0">
                <a:solidFill>
                  <a:schemeClr val="accent5"/>
                </a:solidFill>
              </a:rPr>
              <a:t>Title 8 Modifications: </a:t>
            </a:r>
            <a:r>
              <a:rPr lang="en-US" sz="2500" dirty="0">
                <a:solidFill>
                  <a:schemeClr val="accent5"/>
                </a:solidFill>
              </a:rPr>
              <a:t>To include new zone classifications</a:t>
            </a:r>
            <a:endParaRPr lang="en-US" sz="2500" b="1" dirty="0">
              <a:solidFill>
                <a:schemeClr val="accent5"/>
              </a:solidFill>
            </a:endParaRPr>
          </a:p>
          <a:p>
            <a:pPr marL="685800" indent="-685800">
              <a:lnSpc>
                <a:spcPct val="120000"/>
              </a:lnSpc>
              <a:spcBef>
                <a:spcPts val="1200"/>
              </a:spcBef>
              <a:spcAft>
                <a:spcPts val="1200"/>
              </a:spcAft>
              <a:buClr>
                <a:schemeClr val="accent5"/>
              </a:buClr>
              <a:buFont typeface="Wingdings" panose="05000000000000000000" pitchFamily="2" charset="2"/>
              <a:buChar char="q"/>
            </a:pPr>
            <a:r>
              <a:rPr lang="en-US" sz="2900" b="1" dirty="0">
                <a:solidFill>
                  <a:schemeClr val="accent5"/>
                </a:solidFill>
              </a:rPr>
              <a:t>Defensible Space Inspections and Enforcement: </a:t>
            </a:r>
            <a:r>
              <a:rPr lang="en-US" sz="2500" dirty="0">
                <a:solidFill>
                  <a:schemeClr val="accent5"/>
                </a:solidFill>
              </a:rPr>
              <a:t>Only for “Very High” FHSZ</a:t>
            </a:r>
            <a:endParaRPr lang="en-US" sz="2500" b="1" dirty="0">
              <a:solidFill>
                <a:schemeClr val="accent5"/>
              </a:solidFill>
            </a:endParaRPr>
          </a:p>
          <a:p>
            <a:pPr marL="685800" indent="-685800">
              <a:lnSpc>
                <a:spcPct val="120000"/>
              </a:lnSpc>
              <a:spcBef>
                <a:spcPts val="1200"/>
              </a:spcBef>
              <a:spcAft>
                <a:spcPts val="1200"/>
              </a:spcAft>
              <a:buClr>
                <a:schemeClr val="accent5"/>
              </a:buClr>
              <a:buFont typeface="Wingdings" panose="05000000000000000000" pitchFamily="2" charset="2"/>
              <a:buChar char="q"/>
            </a:pPr>
            <a:r>
              <a:rPr lang="en-US" sz="2900" b="1" dirty="0">
                <a:solidFill>
                  <a:schemeClr val="accent5"/>
                </a:solidFill>
              </a:rPr>
              <a:t>Hazard Disclosure: </a:t>
            </a:r>
            <a:r>
              <a:rPr lang="en-US" sz="2500" dirty="0">
                <a:solidFill>
                  <a:schemeClr val="accent5"/>
                </a:solidFill>
              </a:rPr>
              <a:t>Those with no FHSZ designation no longer need hazard disclosure</a:t>
            </a:r>
            <a:endParaRPr lang="en-US" sz="2500" b="1" dirty="0">
              <a:solidFill>
                <a:schemeClr val="accent5"/>
              </a:solidFill>
            </a:endParaRPr>
          </a:p>
          <a:p>
            <a:pPr marL="685800" indent="-685800">
              <a:lnSpc>
                <a:spcPct val="120000"/>
              </a:lnSpc>
              <a:spcBef>
                <a:spcPts val="1200"/>
              </a:spcBef>
              <a:spcAft>
                <a:spcPts val="1200"/>
              </a:spcAft>
              <a:buClr>
                <a:schemeClr val="accent5"/>
              </a:buClr>
              <a:buFont typeface="Wingdings" panose="05000000000000000000" pitchFamily="2" charset="2"/>
              <a:buChar char="q"/>
            </a:pPr>
            <a:r>
              <a:rPr lang="en-US" sz="2900" b="1" dirty="0">
                <a:solidFill>
                  <a:schemeClr val="accent5"/>
                </a:solidFill>
              </a:rPr>
              <a:t>City Plan Incorporation: </a:t>
            </a:r>
            <a:r>
              <a:rPr lang="en-US" sz="2500" dirty="0">
                <a:solidFill>
                  <a:schemeClr val="accent5"/>
                </a:solidFill>
              </a:rPr>
              <a:t>Mult-Jurisdictional Hazard Mitigation Plan, City General Plan Safety Element, &amp; </a:t>
            </a:r>
            <a:r>
              <a:rPr lang="fr-FR" sz="2500" dirty="0">
                <a:solidFill>
                  <a:schemeClr val="accent5"/>
                </a:solidFill>
              </a:rPr>
              <a:t>Natural </a:t>
            </a:r>
            <a:r>
              <a:rPr lang="fr-FR" sz="2500" dirty="0" err="1">
                <a:solidFill>
                  <a:schemeClr val="accent5"/>
                </a:solidFill>
              </a:rPr>
              <a:t>Communities</a:t>
            </a:r>
            <a:r>
              <a:rPr lang="fr-FR" sz="2500" dirty="0">
                <a:solidFill>
                  <a:schemeClr val="accent5"/>
                </a:solidFill>
              </a:rPr>
              <a:t> Conservation Plan/Habitat Conservation Plan </a:t>
            </a:r>
            <a:endParaRPr lang="en-US" sz="2900" dirty="0">
              <a:solidFill>
                <a:schemeClr val="accent5"/>
              </a:solidFill>
            </a:endParaRPr>
          </a:p>
          <a:p>
            <a:pPr marL="685800" indent="-685800">
              <a:lnSpc>
                <a:spcPct val="120000"/>
              </a:lnSpc>
              <a:spcBef>
                <a:spcPts val="1200"/>
              </a:spcBef>
              <a:spcAft>
                <a:spcPts val="1200"/>
              </a:spcAft>
              <a:buClr>
                <a:schemeClr val="accent5"/>
              </a:buClr>
              <a:buFont typeface="Wingdings" panose="05000000000000000000" pitchFamily="2" charset="2"/>
              <a:buChar char="q"/>
            </a:pPr>
            <a:r>
              <a:rPr lang="en-US" sz="2900" b="1" dirty="0">
                <a:solidFill>
                  <a:schemeClr val="accent5"/>
                </a:solidFill>
              </a:rPr>
              <a:t>Other potential impacts: </a:t>
            </a:r>
            <a:r>
              <a:rPr lang="en-US" sz="2500" dirty="0">
                <a:solidFill>
                  <a:schemeClr val="accent5"/>
                </a:solidFill>
              </a:rPr>
              <a:t>Projects, grants, insurance, and building codes</a:t>
            </a:r>
            <a:endParaRPr lang="en-US" sz="2900" dirty="0">
              <a:solidFill>
                <a:schemeClr val="accent5"/>
              </a:solidFill>
            </a:endParaRPr>
          </a:p>
        </p:txBody>
      </p:sp>
      <p:sp>
        <p:nvSpPr>
          <p:cNvPr id="4" name="TextBox 3">
            <a:extLst>
              <a:ext uri="{FF2B5EF4-FFF2-40B4-BE49-F238E27FC236}">
                <a16:creationId xmlns:a16="http://schemas.microsoft.com/office/drawing/2014/main" id="{DAD21F55-D141-6293-0BB9-4887122DA259}"/>
              </a:ext>
            </a:extLst>
          </p:cNvPr>
          <p:cNvSpPr txBox="1"/>
          <p:nvPr/>
        </p:nvSpPr>
        <p:spPr>
          <a:xfrm>
            <a:off x="0" y="4464962"/>
            <a:ext cx="9144000" cy="369332"/>
          </a:xfrm>
          <a:prstGeom prst="rect">
            <a:avLst/>
          </a:prstGeom>
          <a:solidFill>
            <a:srgbClr val="D3B160"/>
          </a:solidFill>
        </p:spPr>
        <p:txBody>
          <a:bodyPr wrap="square">
            <a:spAutoFit/>
          </a:bodyPr>
          <a:lstStyle/>
          <a:p>
            <a:pPr algn="ctr"/>
            <a:r>
              <a:rPr lang="en-US" sz="1800" b="1"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Changes do not take effect until January 1, 2026</a:t>
            </a:r>
          </a:p>
        </p:txBody>
      </p:sp>
    </p:spTree>
    <p:extLst>
      <p:ext uri="{BB962C8B-B14F-4D97-AF65-F5344CB8AC3E}">
        <p14:creationId xmlns:p14="http://schemas.microsoft.com/office/powerpoint/2010/main" val="37140030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F0F99-7890-15E2-612D-BEAC9C4C6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D1B63-6C2D-5DE9-62E8-2FABA62A0B2F}"/>
              </a:ext>
            </a:extLst>
          </p:cNvPr>
          <p:cNvSpPr>
            <a:spLocks noGrp="1"/>
          </p:cNvSpPr>
          <p:nvPr>
            <p:ph type="title"/>
          </p:nvPr>
        </p:nvSpPr>
        <p:spPr>
          <a:xfrm>
            <a:off x="0" y="273844"/>
            <a:ext cx="9144000" cy="606689"/>
          </a:xfrm>
          <a:solidFill>
            <a:srgbClr val="D3B160"/>
          </a:solidFill>
        </p:spPr>
        <p:txBody>
          <a:bodyPr/>
          <a:lstStyle/>
          <a:p>
            <a:pPr algn="ctr"/>
            <a:r>
              <a:rPr lang="en-US" sz="3200" dirty="0">
                <a:solidFill>
                  <a:schemeClr val="bg1"/>
                </a:solidFill>
              </a:rPr>
              <a:t>2025 FHSZ Update: Areas NOT Impacted</a:t>
            </a:r>
          </a:p>
        </p:txBody>
      </p:sp>
      <p:sp>
        <p:nvSpPr>
          <p:cNvPr id="3" name="Content Placeholder 2">
            <a:extLst>
              <a:ext uri="{FF2B5EF4-FFF2-40B4-BE49-F238E27FC236}">
                <a16:creationId xmlns:a16="http://schemas.microsoft.com/office/drawing/2014/main" id="{5DB24FD2-A735-4E31-143E-9E9BC6B71F68}"/>
              </a:ext>
            </a:extLst>
          </p:cNvPr>
          <p:cNvSpPr>
            <a:spLocks noGrp="1"/>
          </p:cNvSpPr>
          <p:nvPr>
            <p:ph idx="1"/>
          </p:nvPr>
        </p:nvSpPr>
        <p:spPr>
          <a:xfrm>
            <a:off x="457200" y="1335882"/>
            <a:ext cx="7886700" cy="3150393"/>
          </a:xfrm>
        </p:spPr>
        <p:txBody>
          <a:bodyPr>
            <a:normAutofit/>
          </a:bodyPr>
          <a:lstStyle/>
          <a:p>
            <a:pPr marL="457200" indent="-457200">
              <a:spcBef>
                <a:spcPts val="1800"/>
              </a:spcBef>
              <a:spcAft>
                <a:spcPts val="1800"/>
              </a:spcAft>
              <a:buClr>
                <a:schemeClr val="accent5"/>
              </a:buClr>
              <a:buFont typeface="Arial" panose="020B0604020202020204" pitchFamily="34" charset="0"/>
              <a:buChar char="•"/>
            </a:pPr>
            <a:r>
              <a:rPr lang="en-US" sz="2000" dirty="0">
                <a:solidFill>
                  <a:schemeClr val="accent5"/>
                </a:solidFill>
              </a:rPr>
              <a:t>Wildfire Prevention Actions During Fire Weather</a:t>
            </a:r>
          </a:p>
          <a:p>
            <a:pPr marL="457200" indent="-457200">
              <a:spcBef>
                <a:spcPts val="1800"/>
              </a:spcBef>
              <a:spcAft>
                <a:spcPts val="1800"/>
              </a:spcAft>
              <a:buClr>
                <a:schemeClr val="accent5"/>
              </a:buClr>
              <a:buFont typeface="Arial" panose="020B0604020202020204" pitchFamily="34" charset="0"/>
              <a:buChar char="•"/>
            </a:pPr>
            <a:r>
              <a:rPr lang="en-US" sz="2000" dirty="0">
                <a:solidFill>
                  <a:schemeClr val="accent5"/>
                </a:solidFill>
              </a:rPr>
              <a:t>Firefighter Readiness</a:t>
            </a:r>
          </a:p>
          <a:p>
            <a:pPr marL="457200" indent="-457200">
              <a:spcBef>
                <a:spcPts val="1800"/>
              </a:spcBef>
              <a:spcAft>
                <a:spcPts val="1800"/>
              </a:spcAft>
              <a:buClr>
                <a:schemeClr val="accent5"/>
              </a:buClr>
              <a:buFont typeface="Arial" panose="020B0604020202020204" pitchFamily="34" charset="0"/>
              <a:buChar char="•"/>
            </a:pPr>
            <a:r>
              <a:rPr lang="en-US" sz="2000" dirty="0">
                <a:solidFill>
                  <a:schemeClr val="accent5"/>
                </a:solidFill>
              </a:rPr>
              <a:t>Fire Risk and Responsibilities</a:t>
            </a:r>
          </a:p>
          <a:p>
            <a:pPr marL="457200" indent="-457200">
              <a:spcBef>
                <a:spcPts val="1800"/>
              </a:spcBef>
              <a:spcAft>
                <a:spcPts val="1800"/>
              </a:spcAft>
              <a:buClr>
                <a:schemeClr val="accent5"/>
              </a:buClr>
              <a:buFont typeface="Arial" panose="020B0604020202020204" pitchFamily="34" charset="0"/>
              <a:buChar char="•"/>
            </a:pPr>
            <a:r>
              <a:rPr lang="en-US" sz="2000" dirty="0">
                <a:solidFill>
                  <a:schemeClr val="accent5"/>
                </a:solidFill>
              </a:rPr>
              <a:t>City Wildfire Mitigation Efforts</a:t>
            </a:r>
          </a:p>
        </p:txBody>
      </p:sp>
      <p:pic>
        <p:nvPicPr>
          <p:cNvPr id="4" name="Picture 3">
            <a:extLst>
              <a:ext uri="{FF2B5EF4-FFF2-40B4-BE49-F238E27FC236}">
                <a16:creationId xmlns:a16="http://schemas.microsoft.com/office/drawing/2014/main" id="{97C8C64F-CA0C-B343-4F09-176AE2EFAE35}"/>
              </a:ext>
            </a:extLst>
          </p:cNvPr>
          <p:cNvPicPr>
            <a:picLocks noChangeAspect="1"/>
          </p:cNvPicPr>
          <p:nvPr/>
        </p:nvPicPr>
        <p:blipFill>
          <a:blip r:embed="rId3"/>
          <a:stretch>
            <a:fillRect/>
          </a:stretch>
        </p:blipFill>
        <p:spPr>
          <a:xfrm>
            <a:off x="5298983" y="2155374"/>
            <a:ext cx="3289846" cy="2467384"/>
          </a:xfrm>
          <a:prstGeom prst="rect">
            <a:avLst/>
          </a:prstGeom>
        </p:spPr>
      </p:pic>
    </p:spTree>
    <p:extLst>
      <p:ext uri="{BB962C8B-B14F-4D97-AF65-F5344CB8AC3E}">
        <p14:creationId xmlns:p14="http://schemas.microsoft.com/office/powerpoint/2010/main" val="1650780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4AF-8DF5-02CF-962E-942B46D582CD}"/>
              </a:ext>
            </a:extLst>
          </p:cNvPr>
          <p:cNvSpPr>
            <a:spLocks noGrp="1"/>
          </p:cNvSpPr>
          <p:nvPr>
            <p:ph type="title"/>
          </p:nvPr>
        </p:nvSpPr>
        <p:spPr/>
        <p:txBody>
          <a:bodyPr/>
          <a:lstStyle/>
          <a:p>
            <a:r>
              <a:rPr lang="en-US" baseline="0" dirty="0"/>
              <a:t>Recommendations</a:t>
            </a:r>
            <a:endParaRPr lang="en-US" dirty="0"/>
          </a:p>
        </p:txBody>
      </p:sp>
      <p:sp>
        <p:nvSpPr>
          <p:cNvPr id="3" name="Text Placeholder 2">
            <a:extLst>
              <a:ext uri="{FF2B5EF4-FFF2-40B4-BE49-F238E27FC236}">
                <a16:creationId xmlns:a16="http://schemas.microsoft.com/office/drawing/2014/main" id="{8C82C096-77CF-6B0E-CD6C-4768D7FD9958}"/>
              </a:ext>
            </a:extLst>
          </p:cNvPr>
          <p:cNvSpPr>
            <a:spLocks noGrp="1"/>
          </p:cNvSpPr>
          <p:nvPr>
            <p:ph type="body" idx="1"/>
          </p:nvPr>
        </p:nvSpPr>
        <p:spPr>
          <a:xfrm>
            <a:off x="2859921" y="1010555"/>
            <a:ext cx="5910855" cy="3364606"/>
          </a:xfrm>
        </p:spPr>
        <p:txBody>
          <a:bodyPr/>
          <a:lstStyle/>
          <a:p>
            <a:pPr>
              <a:buClr>
                <a:schemeClr val="accent5"/>
              </a:buClr>
              <a:buFont typeface="Wingdings" panose="05000000000000000000" pitchFamily="2" charset="2"/>
              <a:buChar char="§"/>
            </a:pPr>
            <a:endParaRPr lang="en-US" sz="2000" dirty="0"/>
          </a:p>
          <a:p>
            <a:pPr>
              <a:buClr>
                <a:schemeClr val="accent5"/>
              </a:buClr>
              <a:buFont typeface="Wingdings" panose="05000000000000000000" pitchFamily="2" charset="2"/>
              <a:buChar char="§"/>
            </a:pPr>
            <a:r>
              <a:rPr lang="en-US" sz="2000" dirty="0">
                <a:latin typeface="+mj-lt"/>
              </a:rPr>
              <a:t>Consider the proposed 2025 Updated Fire Hazard Severity Zone Map</a:t>
            </a:r>
          </a:p>
          <a:p>
            <a:pPr>
              <a:buClr>
                <a:schemeClr val="accent5"/>
              </a:buClr>
              <a:buFont typeface="Wingdings" panose="05000000000000000000" pitchFamily="2" charset="2"/>
              <a:buChar char="§"/>
            </a:pPr>
            <a:endParaRPr lang="en-US" sz="2000" dirty="0">
              <a:latin typeface="+mj-lt"/>
            </a:endParaRPr>
          </a:p>
          <a:p>
            <a:pPr>
              <a:buClr>
                <a:schemeClr val="accent5"/>
              </a:buClr>
              <a:buFont typeface="Wingdings" panose="05000000000000000000" pitchFamily="2" charset="2"/>
              <a:buChar char="§"/>
            </a:pPr>
            <a:r>
              <a:rPr lang="en-US" sz="2000" dirty="0">
                <a:latin typeface="+mj-lt"/>
              </a:rPr>
              <a:t>Introduce ordinance to accept the Updated 2025 Map and amend Section 8.08.060 (Very High Fire Hazard Severity Zone Map) of Title 8 of the Rancho Palos Verdes Municipal Code. </a:t>
            </a:r>
          </a:p>
          <a:p>
            <a:pPr>
              <a:buClr>
                <a:schemeClr val="accent5"/>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3782521221"/>
      </p:ext>
    </p:extLst>
  </p:cSld>
  <p:clrMapOvr>
    <a:masterClrMapping/>
  </p:clrMapOvr>
  <p:transition spd="slow">
    <p:push dir="u"/>
  </p:transition>
</p:sld>
</file>

<file path=ppt/theme/theme1.xml><?xml version="1.0" encoding="utf-8"?>
<a:theme xmlns:a="http://schemas.openxmlformats.org/drawingml/2006/main" name="RPV 50th Anniversary">
  <a:themeElements>
    <a:clrScheme name="Custom 1">
      <a:dk1>
        <a:srgbClr val="002060"/>
      </a:dk1>
      <a:lt1>
        <a:srgbClr val="002060"/>
      </a:lt1>
      <a:dk2>
        <a:srgbClr val="008A3E"/>
      </a:dk2>
      <a:lt2>
        <a:srgbClr val="00B050"/>
      </a:lt2>
      <a:accent1>
        <a:srgbClr val="002060"/>
      </a:accent1>
      <a:accent2>
        <a:srgbClr val="21425F"/>
      </a:accent2>
      <a:accent3>
        <a:srgbClr val="2F75FF"/>
      </a:accent3>
      <a:accent4>
        <a:srgbClr val="31EBFF"/>
      </a:accent4>
      <a:accent5>
        <a:srgbClr val="FFFFFF"/>
      </a:accent5>
      <a:accent6>
        <a:srgbClr val="21425F"/>
      </a:accent6>
      <a:hlink>
        <a:srgbClr val="FFC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487</Words>
  <Application>Microsoft Office PowerPoint</Application>
  <PresentationFormat>On-screen Show (16:9)</PresentationFormat>
  <Paragraphs>40</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RPV 50th Anniversary</vt:lpstr>
      <vt:lpstr>Fire Hazard Severity Zone Map Update Consideration</vt:lpstr>
      <vt:lpstr>FHSZ Background</vt:lpstr>
      <vt:lpstr>PowerPoint Presentation</vt:lpstr>
      <vt:lpstr>2025 FHSZ Map Impacts</vt:lpstr>
      <vt:lpstr>2025 FHSZ Update: Areas NOT Impacted</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PowerPoint Template</dc:title>
  <dc:creator>Nathan Zweizig</dc:creator>
  <cp:lastModifiedBy>Catherine Jun</cp:lastModifiedBy>
  <cp:revision>167</cp:revision>
  <dcterms:modified xsi:type="dcterms:W3CDTF">2025-06-17T19:57:00Z</dcterms:modified>
</cp:coreProperties>
</file>