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5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8" r:id="rId4"/>
    <p:sldId id="259" r:id="rId5"/>
    <p:sldId id="260" r:id="rId6"/>
    <p:sldId id="265" r:id="rId7"/>
    <p:sldId id="261" r:id="rId8"/>
    <p:sldId id="263" r:id="rId9"/>
    <p:sldId id="264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5" autoAdjust="0"/>
    <p:restoredTop sz="96187" autoAdjust="0"/>
  </p:normalViewPr>
  <p:slideViewPr>
    <p:cSldViewPr snapToGrid="0">
      <p:cViewPr varScale="1">
        <p:scale>
          <a:sx n="80" d="100"/>
          <a:sy n="80" d="100"/>
        </p:scale>
        <p:origin x="108" y="732"/>
      </p:cViewPr>
      <p:guideLst/>
    </p:cSldViewPr>
  </p:slideViewPr>
  <p:outlineViewPr>
    <p:cViewPr>
      <p:scale>
        <a:sx n="33" d="100"/>
        <a:sy n="33" d="100"/>
      </p:scale>
      <p:origin x="0" y="-408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326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6/23/2015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6/23/2015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55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FA96-F3D6-4703-8EE2-3FC786BB479B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044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484-C174-4118-BC1C-29AA67119CBC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39578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484-C174-4118-BC1C-29AA67119CBC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116502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484-C174-4118-BC1C-29AA67119CBC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12074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484-C174-4118-BC1C-29AA67119CBC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248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484-C174-4118-BC1C-29AA67119CBC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48370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5197-E749-47B1-A96E-6E3AE90FFE7B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49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26EFF-218D-4F5F-B5A7-1B949430B45A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41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40B2-7C8D-42DE-9377-EDF90492D4FC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18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576D4-EFBA-4211-8C96-66595228CA63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43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ED695-644C-4C1F-9427-69F96E6B1DA9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D06EF73-9DB8-4763-865F-2F88181A47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28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CF27D-A26F-4735-ADFB-313D29112FDB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13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D03EA-CB8C-4E0C-A1D7-56FEA0B95B2A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4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F69D7-3A79-421A-B99B-CB653E420B85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12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330F-D961-46F2-8194-4A078C1EA2E8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06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14602-70C9-4A60-9B5B-E1891C08A54A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99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82484-C174-4118-BC1C-29AA67119CBC}" type="datetime1">
              <a:rPr lang="en-US" smtClean="0"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  <p:sldLayoutId id="2147483820" r:id="rId15"/>
    <p:sldLayoutId id="2147483821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Plan Update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4538132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 sz="20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/>
              <a:t>Item no. 5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Final Draft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590800" y="5943600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dirty="0" smtClean="0"/>
          </a:p>
          <a:p>
            <a:pPr marL="45720" indent="0" algn="r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Planning Commission Hearing - June 23, 2015</a:t>
            </a:r>
          </a:p>
          <a:p>
            <a:pPr marL="45720" indent="0" algn="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Project Manager: So Kim, Senior Planner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84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468563" y="1875632"/>
            <a:ext cx="4216400" cy="41275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7 Mandatory Elements:</a:t>
            </a:r>
          </a:p>
          <a:p>
            <a:pPr lvl="1"/>
            <a:r>
              <a:rPr lang="en-US" sz="1800" dirty="0" smtClean="0"/>
              <a:t>Land Use</a:t>
            </a:r>
          </a:p>
          <a:p>
            <a:pPr lvl="1"/>
            <a:r>
              <a:rPr lang="en-US" sz="1800" dirty="0" smtClean="0"/>
              <a:t>Circulation</a:t>
            </a:r>
          </a:p>
          <a:p>
            <a:pPr lvl="1"/>
            <a:r>
              <a:rPr lang="en-US" sz="1800" dirty="0" smtClean="0"/>
              <a:t>Housing </a:t>
            </a:r>
          </a:p>
          <a:p>
            <a:pPr lvl="1"/>
            <a:r>
              <a:rPr lang="en-US" sz="1800" dirty="0" smtClean="0"/>
              <a:t>Conservation</a:t>
            </a:r>
          </a:p>
          <a:p>
            <a:pPr lvl="1"/>
            <a:r>
              <a:rPr lang="en-US" sz="1800" dirty="0" smtClean="0"/>
              <a:t>Open-Space</a:t>
            </a:r>
          </a:p>
          <a:p>
            <a:pPr lvl="1"/>
            <a:r>
              <a:rPr lang="en-US" sz="1800" dirty="0" smtClean="0"/>
              <a:t>Noise </a:t>
            </a:r>
          </a:p>
          <a:p>
            <a:pPr lvl="1"/>
            <a:r>
              <a:rPr lang="en-US" sz="1800" dirty="0" smtClean="0"/>
              <a:t>Safety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1587500" y="642144"/>
            <a:ext cx="9509125" cy="123348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What Needs to be in the General Plan?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90800" y="5943600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marL="45720" indent="0" algn="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General Plan Update – Final Draft (June 23, 2015)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684963" y="1875632"/>
            <a:ext cx="4216400" cy="4127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u="sng" dirty="0" smtClean="0"/>
              <a:t>Proposed General Plan Elements:</a:t>
            </a:r>
          </a:p>
          <a:p>
            <a:pPr lvl="1"/>
            <a:r>
              <a:rPr lang="en-US" sz="1800" dirty="0" smtClean="0"/>
              <a:t>Land Use</a:t>
            </a:r>
          </a:p>
          <a:p>
            <a:pPr lvl="1"/>
            <a:r>
              <a:rPr lang="en-US" sz="1800" dirty="0" smtClean="0"/>
              <a:t>Circulation</a:t>
            </a:r>
          </a:p>
          <a:p>
            <a:pPr lvl="1"/>
            <a:r>
              <a:rPr lang="en-US" sz="1800" dirty="0" smtClean="0"/>
              <a:t>Housing &amp; Social Services</a:t>
            </a:r>
          </a:p>
          <a:p>
            <a:pPr lvl="1"/>
            <a:r>
              <a:rPr lang="en-US" sz="1800" dirty="0" smtClean="0"/>
              <a:t>Conservation &amp; Open Space</a:t>
            </a:r>
          </a:p>
          <a:p>
            <a:pPr lvl="1"/>
            <a:r>
              <a:rPr lang="en-US" sz="1800" dirty="0" smtClean="0"/>
              <a:t>Noise </a:t>
            </a:r>
          </a:p>
          <a:p>
            <a:pPr lvl="1"/>
            <a:r>
              <a:rPr lang="en-US" sz="1800" dirty="0" smtClean="0"/>
              <a:t>Safety</a:t>
            </a:r>
          </a:p>
          <a:p>
            <a:pPr lvl="1"/>
            <a:r>
              <a:rPr lang="en-US" sz="1800" dirty="0" smtClean="0"/>
              <a:t>Fiscal</a:t>
            </a:r>
          </a:p>
          <a:p>
            <a:pPr marL="45720" indent="0">
              <a:buFont typeface="Wingdings 3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24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776538" y="2273300"/>
            <a:ext cx="7396162" cy="4127500"/>
          </a:xfrm>
        </p:spPr>
        <p:txBody>
          <a:bodyPr>
            <a:normAutofit/>
          </a:bodyPr>
          <a:lstStyle/>
          <a:p>
            <a:r>
              <a:rPr lang="en-US" dirty="0" smtClean="0"/>
              <a:t>City Council – 13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Planning Commission – 59                                                        </a:t>
            </a:r>
            <a:r>
              <a:rPr lang="en-US" dirty="0" smtClean="0"/>
              <a:t>(only includes public hearings and not sub-committee </a:t>
            </a:r>
            <a:r>
              <a:rPr lang="en-US" dirty="0" err="1" smtClean="0"/>
              <a:t>mtgs</a:t>
            </a:r>
            <a:r>
              <a:rPr lang="en-US" dirty="0" smtClean="0"/>
              <a:t>)</a:t>
            </a:r>
            <a:endParaRPr lang="en-US" dirty="0" smtClean="0">
              <a:solidFill>
                <a:srgbClr val="FFFF66"/>
              </a:solidFill>
            </a:endParaRPr>
          </a:p>
          <a:p>
            <a:r>
              <a:rPr lang="en-US" dirty="0" smtClean="0"/>
              <a:t>General Plan Update Steering Committee – 21</a:t>
            </a:r>
          </a:p>
          <a:p>
            <a:r>
              <a:rPr lang="en-US" dirty="0" smtClean="0"/>
              <a:t>Open Space Recreation &amp; Parks Task Force – 4 </a:t>
            </a:r>
          </a:p>
          <a:p>
            <a:r>
              <a:rPr lang="en-US" dirty="0" smtClean="0"/>
              <a:t>Traffic Safety Committee – 3 </a:t>
            </a:r>
          </a:p>
          <a:p>
            <a:r>
              <a:rPr lang="en-US" dirty="0" smtClean="0"/>
              <a:t>Finance Advisory Committee – 2 </a:t>
            </a:r>
          </a:p>
          <a:p>
            <a:r>
              <a:rPr lang="en-US" dirty="0" smtClean="0"/>
              <a:t>Emergency Preparedness Committee – 2 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1625600" y="582612"/>
            <a:ext cx="10952163" cy="1233488"/>
          </a:xfrm>
        </p:spPr>
        <p:txBody>
          <a:bodyPr>
            <a:normAutofit/>
          </a:bodyPr>
          <a:lstStyle/>
          <a:p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Public Hearings &amp; Meetings in Updating the </a:t>
            </a:r>
            <a:b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General Plan Since 2002 </a:t>
            </a:r>
            <a:endParaRPr lang="en-US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590800" y="5943600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marL="45720" indent="0" algn="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General Plan Update – Final Draft (June 23, 2015)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18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090738" y="1536700"/>
            <a:ext cx="9174162" cy="5105400"/>
          </a:xfrm>
        </p:spPr>
        <p:txBody>
          <a:bodyPr>
            <a:normAutofit fontScale="62500" lnSpcReduction="20000"/>
          </a:bodyPr>
          <a:lstStyle/>
          <a:p>
            <a:r>
              <a:rPr lang="en-US" sz="2600" b="1" dirty="0" smtClean="0"/>
              <a:t>PC approved a draft version of the update on August 27, 2013 </a:t>
            </a:r>
          </a:p>
          <a:p>
            <a:r>
              <a:rPr lang="en-US" sz="2600" b="1" dirty="0" smtClean="0"/>
              <a:t>Staff’s proposed changes to the August 27</a:t>
            </a:r>
            <a:r>
              <a:rPr lang="en-US" sz="2600" b="1" baseline="30000" dirty="0" smtClean="0"/>
              <a:t>th</a:t>
            </a:r>
            <a:r>
              <a:rPr lang="en-US" sz="2600" b="1" dirty="0" smtClean="0"/>
              <a:t> version:</a:t>
            </a:r>
          </a:p>
          <a:p>
            <a:pPr lvl="1"/>
            <a:r>
              <a:rPr lang="en-US" sz="2600" dirty="0" smtClean="0"/>
              <a:t>Updates based on census info, fiscal info, names, status on projects</a:t>
            </a:r>
          </a:p>
          <a:p>
            <a:pPr lvl="1"/>
            <a:r>
              <a:rPr lang="en-US" sz="2600" dirty="0"/>
              <a:t>Updates based on City Council actions</a:t>
            </a:r>
          </a:p>
          <a:p>
            <a:pPr lvl="1"/>
            <a:r>
              <a:rPr lang="en-US" sz="2600" dirty="0" smtClean="0"/>
              <a:t>Adding climate change discussion, references to maps </a:t>
            </a:r>
          </a:p>
          <a:p>
            <a:pPr marL="45720" indent="0">
              <a:buNone/>
            </a:pPr>
            <a:endParaRPr lang="en-US" sz="1900" dirty="0" smtClean="0"/>
          </a:p>
          <a:p>
            <a:pPr lvl="1"/>
            <a:r>
              <a:rPr lang="en-US" sz="2600" b="1" dirty="0" smtClean="0"/>
              <a:t>Further modifications proposed:</a:t>
            </a:r>
          </a:p>
          <a:p>
            <a:pPr lvl="2"/>
            <a:r>
              <a:rPr lang="en-US" sz="2200" u="sng" dirty="0" smtClean="0"/>
              <a:t>COS page 26</a:t>
            </a:r>
            <a:r>
              <a:rPr lang="en-US" sz="2200" dirty="0" smtClean="0"/>
              <a:t>: Change the word “fauna” to “flora” as the sensitive species being referenced are plants, not animals</a:t>
            </a:r>
          </a:p>
          <a:p>
            <a:pPr lvl="2"/>
            <a:r>
              <a:rPr lang="en-US" sz="2200" u="sng" dirty="0" smtClean="0"/>
              <a:t>COS page 43:</a:t>
            </a:r>
            <a:r>
              <a:rPr lang="en-US" sz="2200" dirty="0" smtClean="0"/>
              <a:t> Update the name for “Marymount College” to “Marymount California University”</a:t>
            </a:r>
          </a:p>
          <a:p>
            <a:pPr lvl="2"/>
            <a:r>
              <a:rPr lang="en-US" sz="2200" u="sng" dirty="0" smtClean="0"/>
              <a:t>Figure 10 (Open Space Recreational Areas):</a:t>
            </a:r>
            <a:r>
              <a:rPr lang="en-US" sz="2200" dirty="0" smtClean="0"/>
              <a:t>  Update </a:t>
            </a:r>
            <a:r>
              <a:rPr lang="en-US" sz="2200" dirty="0"/>
              <a:t>the name for “Marymount College” to “Marymount California </a:t>
            </a:r>
            <a:r>
              <a:rPr lang="en-US" sz="2200" dirty="0" smtClean="0"/>
              <a:t>University</a:t>
            </a:r>
            <a:r>
              <a:rPr lang="en-US" sz="2200" dirty="0"/>
              <a:t>”</a:t>
            </a:r>
          </a:p>
          <a:p>
            <a:pPr lvl="2"/>
            <a:r>
              <a:rPr lang="en-US" sz="2200" u="sng" dirty="0"/>
              <a:t>Figure </a:t>
            </a:r>
            <a:r>
              <a:rPr lang="en-US" sz="2200" u="sng" dirty="0" smtClean="0"/>
              <a:t>11 (Public Facilities):</a:t>
            </a:r>
            <a:r>
              <a:rPr lang="en-US" sz="2200" dirty="0" smtClean="0"/>
              <a:t>  </a:t>
            </a:r>
            <a:r>
              <a:rPr lang="en-US" sz="2200" dirty="0"/>
              <a:t>Update the name for “Marymount </a:t>
            </a:r>
            <a:r>
              <a:rPr lang="en-US" sz="2200" dirty="0" smtClean="0"/>
              <a:t>University” </a:t>
            </a:r>
            <a:r>
              <a:rPr lang="en-US" sz="2200" dirty="0"/>
              <a:t>to “Marymount California University</a:t>
            </a:r>
            <a:r>
              <a:rPr lang="en-US" sz="2200" dirty="0" smtClean="0"/>
              <a:t>”</a:t>
            </a:r>
          </a:p>
          <a:p>
            <a:pPr lvl="2"/>
            <a:r>
              <a:rPr lang="en-US" sz="2200" u="sng" dirty="0" smtClean="0"/>
              <a:t>Noise page 5</a:t>
            </a:r>
            <a:r>
              <a:rPr lang="en-US" sz="2200" dirty="0" smtClean="0"/>
              <a:t>: </a:t>
            </a:r>
            <a:r>
              <a:rPr lang="en-US" sz="2200" dirty="0"/>
              <a:t>Update the name for “Marymount College” to “Marymount California University</a:t>
            </a:r>
            <a:r>
              <a:rPr lang="en-US" sz="2200" dirty="0" smtClean="0"/>
              <a:t>”</a:t>
            </a:r>
          </a:p>
          <a:p>
            <a:pPr lvl="2"/>
            <a:r>
              <a:rPr lang="en-US" sz="2200" dirty="0" smtClean="0"/>
              <a:t>Additional changes as indicated in emails distributed to you as part of late correspondence.</a:t>
            </a:r>
            <a:endParaRPr lang="en-US" sz="2200" dirty="0"/>
          </a:p>
          <a:p>
            <a:pPr lvl="2"/>
            <a:endParaRPr lang="en-US" sz="2200" dirty="0"/>
          </a:p>
          <a:p>
            <a:pPr lvl="2"/>
            <a:endParaRPr lang="en-US" u="sng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1582738" y="635000"/>
            <a:ext cx="11942762" cy="1233488"/>
          </a:xfrm>
        </p:spPr>
        <p:txBody>
          <a:bodyPr>
            <a:normAutofit/>
          </a:bodyPr>
          <a:lstStyle/>
          <a:p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General Plan Text Update</a:t>
            </a:r>
            <a:endParaRPr lang="en-US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590800" y="5943600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marL="45720" indent="0" algn="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General Plan Update – Final Draft (June 23, 2015)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41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2078038" y="2081462"/>
            <a:ext cx="9339262" cy="456063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 smtClean="0"/>
              <a:t>Figure 1 (Regional Vicinity) </a:t>
            </a:r>
            <a:r>
              <a:rPr lang="en-US" dirty="0" smtClean="0"/>
              <a:t>– Scale at the bottom right corner was corrected.</a:t>
            </a:r>
          </a:p>
          <a:p>
            <a:r>
              <a:rPr lang="en-US" u="sng" dirty="0" smtClean="0"/>
              <a:t>Figure 4 (Slope Stability) </a:t>
            </a:r>
            <a:r>
              <a:rPr lang="en-US" dirty="0" smtClean="0"/>
              <a:t>– Under Source, ‘CGS’ will be spelled out to </a:t>
            </a:r>
            <a:r>
              <a:rPr lang="en-US" dirty="0" smtClean="0"/>
              <a:t>‘California </a:t>
            </a:r>
            <a:r>
              <a:rPr lang="en-US" dirty="0" smtClean="0"/>
              <a:t>Geological Survey’</a:t>
            </a:r>
          </a:p>
          <a:p>
            <a:r>
              <a:rPr lang="en-US" u="sng" dirty="0" smtClean="0"/>
              <a:t>Figure 10 (Open Space Recreational Areas) </a:t>
            </a:r>
            <a:r>
              <a:rPr lang="en-US" dirty="0" smtClean="0"/>
              <a:t>– ‘Marymount College’ changed to ‘Marymount California University; ‘</a:t>
            </a:r>
            <a:r>
              <a:rPr lang="en-US" dirty="0" err="1" smtClean="0"/>
              <a:t>Terranea</a:t>
            </a:r>
            <a:r>
              <a:rPr lang="en-US" dirty="0" smtClean="0"/>
              <a:t> Golf Course’ changed to ‘Links at </a:t>
            </a:r>
            <a:r>
              <a:rPr lang="en-US" dirty="0" err="1" smtClean="0"/>
              <a:t>Terranea</a:t>
            </a:r>
            <a:r>
              <a:rPr lang="en-US" dirty="0" smtClean="0"/>
              <a:t>’; ‘Ocean Trails Golf Club’ changed to ‘Trump National Golf Club’</a:t>
            </a:r>
          </a:p>
          <a:p>
            <a:r>
              <a:rPr lang="en-US" u="sng" dirty="0" smtClean="0"/>
              <a:t>Figure 11 (Public Facilities) </a:t>
            </a:r>
            <a:r>
              <a:rPr lang="en-US" dirty="0" smtClean="0"/>
              <a:t>– Updated names to ‘Links at </a:t>
            </a:r>
            <a:r>
              <a:rPr lang="en-US" dirty="0" err="1" smtClean="0"/>
              <a:t>Terranea</a:t>
            </a:r>
            <a:r>
              <a:rPr lang="en-US" dirty="0" smtClean="0"/>
              <a:t>’ and ‘ Trump National Golf Club’</a:t>
            </a:r>
            <a:endParaRPr lang="en-US" dirty="0" smtClean="0"/>
          </a:p>
          <a:p>
            <a:r>
              <a:rPr lang="en-US" u="sng" dirty="0" smtClean="0"/>
              <a:t>Figure </a:t>
            </a:r>
            <a:r>
              <a:rPr lang="en-US" u="sng" dirty="0" smtClean="0"/>
              <a:t>14 (Visual Resources) </a:t>
            </a:r>
            <a:r>
              <a:rPr lang="en-US" dirty="0" smtClean="0"/>
              <a:t>– The locations and directions of red fan shapes representing “views” has been changed within the Coastal Zone to match the visual corridors section of the Coastal Specific Plan.  Additionally, a note has been added to the legend next to “views” referring the reader to the Coastal Specific Plan for the extent of the views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Figure 16 (Preservation &amp; Enhancement) </a:t>
            </a:r>
            <a:r>
              <a:rPr lang="en-US" dirty="0" smtClean="0"/>
              <a:t>– Updated name to ‘Trump National Golf Club’</a:t>
            </a:r>
            <a:endParaRPr lang="en-US" dirty="0" smtClean="0"/>
          </a:p>
          <a:p>
            <a:pPr marL="365760" lvl="1" indent="0">
              <a:buFont typeface="Wingdings 3" charset="2"/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u="sng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marL="45720" indent="0">
              <a:buFont typeface="Wingdings 3" charset="2"/>
              <a:buNone/>
            </a:pPr>
            <a:endParaRPr lang="en-US" dirty="0"/>
          </a:p>
        </p:txBody>
      </p:sp>
      <p:sp>
        <p:nvSpPr>
          <p:cNvPr id="3" name="Title 5"/>
          <p:cNvSpPr txBox="1">
            <a:spLocks/>
          </p:cNvSpPr>
          <p:nvPr/>
        </p:nvSpPr>
        <p:spPr>
          <a:xfrm>
            <a:off x="1582738" y="685800"/>
            <a:ext cx="10099925" cy="12334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Corrections to the Figures corresponding with the </a:t>
            </a:r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Text distributed as part of Late Correspondence </a:t>
            </a:r>
            <a:endParaRPr lang="en-US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256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078038" y="1673225"/>
            <a:ext cx="9097962" cy="4422775"/>
          </a:xfrm>
        </p:spPr>
        <p:txBody>
          <a:bodyPr>
            <a:normAutofit/>
          </a:bodyPr>
          <a:lstStyle/>
          <a:p>
            <a:r>
              <a:rPr lang="en-US" b="1" dirty="0" smtClean="0"/>
              <a:t>Includes 21 City Council adopted land use changes since 1975</a:t>
            </a:r>
          </a:p>
          <a:p>
            <a:r>
              <a:rPr lang="en-US" b="1" dirty="0" smtClean="0"/>
              <a:t>Includes all Planning Commission approved draft land use changes, including:</a:t>
            </a:r>
          </a:p>
          <a:p>
            <a:pPr lvl="1"/>
            <a:r>
              <a:rPr lang="en-US" dirty="0" smtClean="0"/>
              <a:t>Reduction of “Hazard” areas for 254 properties and change the designation to “Open-Space Hillside”, except landslide moratorium and coastal areas</a:t>
            </a:r>
          </a:p>
          <a:p>
            <a:pPr lvl="1"/>
            <a:r>
              <a:rPr lang="en-US" dirty="0" smtClean="0"/>
              <a:t>Change land use discrepancies in various residential tracts with duel land use designations for consistency</a:t>
            </a:r>
          </a:p>
          <a:p>
            <a:pPr lvl="1"/>
            <a:r>
              <a:rPr lang="en-US" dirty="0" smtClean="0"/>
              <a:t>Change the land use of various parks to Recreational-Passive </a:t>
            </a:r>
          </a:p>
          <a:p>
            <a:pPr lvl="1"/>
            <a:r>
              <a:rPr lang="en-US" dirty="0" smtClean="0"/>
              <a:t>Modify overlay control district designations to match the Zoning Map</a:t>
            </a:r>
          </a:p>
          <a:p>
            <a:pPr lvl="1"/>
            <a:r>
              <a:rPr lang="en-US" dirty="0" smtClean="0"/>
              <a:t>Creation of Open-Space Preserve designation for categorize properties within the Palos Verdes Nature Preserve</a:t>
            </a:r>
          </a:p>
          <a:p>
            <a:pPr lvl="1"/>
            <a:r>
              <a:rPr lang="en-US" dirty="0" smtClean="0"/>
              <a:t>Creation of Cemetery designation for Green Hills Memorial Park</a:t>
            </a:r>
          </a:p>
          <a:p>
            <a:pPr lvl="1"/>
            <a:r>
              <a:rPr lang="en-US" dirty="0" smtClean="0"/>
              <a:t>Change the land use designation for City-owned portion of </a:t>
            </a:r>
            <a:r>
              <a:rPr lang="en-US" dirty="0" err="1" smtClean="0"/>
              <a:t>Ladera</a:t>
            </a:r>
            <a:r>
              <a:rPr lang="en-US" dirty="0" smtClean="0"/>
              <a:t> Linda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u="sng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1608138" y="698500"/>
            <a:ext cx="11942762" cy="1233488"/>
          </a:xfrm>
        </p:spPr>
        <p:txBody>
          <a:bodyPr>
            <a:normAutofit/>
          </a:bodyPr>
          <a:lstStyle/>
          <a:p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General Plan Land Use Map Update</a:t>
            </a:r>
            <a:endParaRPr lang="en-US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590800" y="5943600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marL="45720" indent="0" algn="r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General Plan Update – Final Draft (June 23, 2015)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459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078038" y="1912144"/>
            <a:ext cx="9339262" cy="472995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Gateway Park – PC voted 5-0 to change the land use to Recreational-Passive.  However, distributed staff report and land use map shows it as Recreational-Active.  This has been corrected.</a:t>
            </a:r>
          </a:p>
          <a:p>
            <a:r>
              <a:rPr lang="en-US" dirty="0" smtClean="0"/>
              <a:t>Colors used for the Recreational areas has been changed to be the same, with the two active areas shown with the letter ‘A’.</a:t>
            </a:r>
          </a:p>
          <a:p>
            <a:r>
              <a:rPr lang="en-US" dirty="0" smtClean="0"/>
              <a:t>Colors identifying for Commercial-Recreational and –Retail has been changed to be the same shade of red with the only property (</a:t>
            </a:r>
            <a:r>
              <a:rPr lang="en-US" dirty="0" err="1" smtClean="0"/>
              <a:t>Terranea</a:t>
            </a:r>
            <a:r>
              <a:rPr lang="en-US" dirty="0" smtClean="0"/>
              <a:t>) with the Commercial-Rec designation to be shown with ‘REC’.  </a:t>
            </a:r>
          </a:p>
          <a:p>
            <a:r>
              <a:rPr lang="en-US" dirty="0" smtClean="0"/>
              <a:t>The ‘Equestrian Overlay’ has been placed under the heading ‘Overlay Districts’.</a:t>
            </a:r>
          </a:p>
          <a:p>
            <a:r>
              <a:rPr lang="en-US" dirty="0" smtClean="0"/>
              <a:t>‘Open-Space Preserve’, ‘Open-Space Hillside’, ‘Open Space Hazard’ and ‘Residential 1-2/Open Space Hazard’ has been re-ordered.</a:t>
            </a:r>
          </a:p>
          <a:p>
            <a:r>
              <a:rPr lang="en-US" dirty="0" smtClean="0"/>
              <a:t>‘Agriculture’ land use change has been removed as the only existing area with that designation (Gateway Park) is proposed with Recreational-Passive designation.</a:t>
            </a:r>
          </a:p>
          <a:p>
            <a:r>
              <a:rPr lang="en-US" dirty="0" smtClean="0"/>
              <a:t>A small area along PVDE that included an ‘Equestrian Overlay’ border was removed as it was a graphic error.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u="sng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1582738" y="678656"/>
            <a:ext cx="9943515" cy="1233488"/>
          </a:xfrm>
        </p:spPr>
        <p:txBody>
          <a:bodyPr>
            <a:normAutofit/>
          </a:bodyPr>
          <a:lstStyle/>
          <a:p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Corrections to Proposed General Plan Land Use </a:t>
            </a:r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Map distributed as part of Late Correspondence </a:t>
            </a:r>
            <a:endParaRPr lang="en-US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90800" y="5943600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b="1" dirty="0" smtClean="0">
                <a:solidFill>
                  <a:schemeClr val="bg1"/>
                </a:solidFill>
              </a:rPr>
              <a:t>General Plan Update – Final Draft (June 23, 2015)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91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549459"/>
              </p:ext>
            </p:extLst>
          </p:nvPr>
        </p:nvGraphicFramePr>
        <p:xfrm>
          <a:off x="771524" y="2306"/>
          <a:ext cx="10594975" cy="6855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Acrobat Document" r:id="rId3" imgW="11658465" imgH="7543775" progId="Acrobat.Document.11">
                  <p:embed/>
                </p:oleObj>
              </mc:Choice>
              <mc:Fallback>
                <p:oleObj name="Acrobat Document" r:id="rId3" imgW="11658465" imgH="7543775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1524" y="2306"/>
                        <a:ext cx="10594975" cy="68556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856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078038" y="2092325"/>
            <a:ext cx="10113962" cy="4127500"/>
          </a:xfrm>
        </p:spPr>
        <p:txBody>
          <a:bodyPr>
            <a:normAutofit/>
          </a:bodyPr>
          <a:lstStyle/>
          <a:p>
            <a:r>
              <a:rPr lang="en-US" b="1" dirty="0" smtClean="0"/>
              <a:t>July 28</a:t>
            </a:r>
            <a:r>
              <a:rPr lang="en-US" b="1" baseline="30000" dirty="0" smtClean="0"/>
              <a:t>th</a:t>
            </a:r>
            <a:r>
              <a:rPr lang="en-US" b="1" dirty="0" smtClean="0"/>
              <a:t> PC hearing to review:</a:t>
            </a:r>
          </a:p>
          <a:p>
            <a:pPr lvl="1"/>
            <a:r>
              <a:rPr lang="en-US" dirty="0" smtClean="0"/>
              <a:t>Environmental document (Negative Declaration) </a:t>
            </a:r>
          </a:p>
          <a:p>
            <a:pPr lvl="1"/>
            <a:r>
              <a:rPr lang="en-US" dirty="0" smtClean="0"/>
              <a:t>Updated acknowledgements, glossary, and bibliography sections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Once PC approves the draft versions of the General Plan text, Land Use Map and Negative Declaration with a recommendation of adoption to the CC</a:t>
            </a:r>
          </a:p>
          <a:p>
            <a:pPr lvl="1"/>
            <a:r>
              <a:rPr lang="en-US" dirty="0" smtClean="0"/>
              <a:t>General Plan Update package will be presented to the CC for review and adoption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u="sng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1608138" y="698500"/>
            <a:ext cx="11942762" cy="1233488"/>
          </a:xfrm>
        </p:spPr>
        <p:txBody>
          <a:bodyPr>
            <a:normAutofit/>
          </a:bodyPr>
          <a:lstStyle/>
          <a:p>
            <a:r>
              <a:rPr lang="en-US" sz="3100" dirty="0" smtClean="0">
                <a:solidFill>
                  <a:schemeClr val="accent1">
                    <a:lumMod val="75000"/>
                  </a:schemeClr>
                </a:solidFill>
              </a:rPr>
              <a:t>Next Steps</a:t>
            </a:r>
            <a:endParaRPr lang="en-US" sz="3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90800" y="5943600"/>
            <a:ext cx="9601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b="1" dirty="0" smtClean="0">
                <a:solidFill>
                  <a:schemeClr val="bg1"/>
                </a:solidFill>
              </a:rPr>
              <a:t>General Plan Update – Final Draft (June 23, 2015)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78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F1A4965-9CEC-434C-9111-E2171C25B6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955</Words>
  <Application>Microsoft Office PowerPoint</Application>
  <PresentationFormat>Widescreen</PresentationFormat>
  <Paragraphs>126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Wingdings</vt:lpstr>
      <vt:lpstr>Wingdings 2</vt:lpstr>
      <vt:lpstr>Wingdings 3</vt:lpstr>
      <vt:lpstr>Wisp</vt:lpstr>
      <vt:lpstr>Acrobat Document</vt:lpstr>
      <vt:lpstr>General Plan Update</vt:lpstr>
      <vt:lpstr>What Needs to be in the General Plan?</vt:lpstr>
      <vt:lpstr>Public Hearings &amp; Meetings in Updating the  General Plan Since 2002 </vt:lpstr>
      <vt:lpstr>General Plan Text Update</vt:lpstr>
      <vt:lpstr>PowerPoint Presentation</vt:lpstr>
      <vt:lpstr>General Plan Land Use Map Update</vt:lpstr>
      <vt:lpstr>Corrections to Proposed General Plan Land Use Map distributed as part of Late Correspondence </vt:lpstr>
      <vt:lpstr>PowerPoint Presentation</vt:lpstr>
      <vt:lpstr>Next Steps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2015-06-23T14:49:49Z</dcterms:created>
  <dcterms:modified xsi:type="dcterms:W3CDTF">2015-06-24T00:59:27Z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TC034605099991</vt:lpwstr>
  </property>
</Properties>
</file>