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42"/>
  </p:notesMasterIdLst>
  <p:sldIdLst>
    <p:sldId id="256" r:id="rId2"/>
    <p:sldId id="309" r:id="rId3"/>
    <p:sldId id="257" r:id="rId4"/>
    <p:sldId id="311" r:id="rId5"/>
    <p:sldId id="312" r:id="rId6"/>
    <p:sldId id="313" r:id="rId7"/>
    <p:sldId id="310" r:id="rId8"/>
    <p:sldId id="259" r:id="rId9"/>
    <p:sldId id="319" r:id="rId10"/>
    <p:sldId id="268" r:id="rId11"/>
    <p:sldId id="331" r:id="rId12"/>
    <p:sldId id="269" r:id="rId13"/>
    <p:sldId id="270" r:id="rId14"/>
    <p:sldId id="332" r:id="rId15"/>
    <p:sldId id="316" r:id="rId16"/>
    <p:sldId id="315" r:id="rId17"/>
    <p:sldId id="314" r:id="rId18"/>
    <p:sldId id="277" r:id="rId19"/>
    <p:sldId id="278" r:id="rId20"/>
    <p:sldId id="284" r:id="rId21"/>
    <p:sldId id="327" r:id="rId22"/>
    <p:sldId id="330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1" r:id="rId31"/>
    <p:sldId id="343" r:id="rId32"/>
    <p:sldId id="344" r:id="rId33"/>
    <p:sldId id="345" r:id="rId34"/>
    <p:sldId id="349" r:id="rId35"/>
    <p:sldId id="350" r:id="rId36"/>
    <p:sldId id="346" r:id="rId37"/>
    <p:sldId id="347" r:id="rId38"/>
    <p:sldId id="351" r:id="rId39"/>
    <p:sldId id="317" r:id="rId40"/>
    <p:sldId id="31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5BE2B4-FA1F-4D20-92D7-DB418F2D2C88}">
          <p14:sldIdLst>
            <p14:sldId id="256"/>
            <p14:sldId id="309"/>
            <p14:sldId id="257"/>
            <p14:sldId id="311"/>
            <p14:sldId id="312"/>
            <p14:sldId id="313"/>
            <p14:sldId id="310"/>
            <p14:sldId id="259"/>
            <p14:sldId id="319"/>
            <p14:sldId id="268"/>
            <p14:sldId id="331"/>
            <p14:sldId id="269"/>
            <p14:sldId id="270"/>
            <p14:sldId id="332"/>
            <p14:sldId id="316"/>
            <p14:sldId id="315"/>
            <p14:sldId id="314"/>
            <p14:sldId id="277"/>
            <p14:sldId id="278"/>
            <p14:sldId id="284"/>
            <p14:sldId id="327"/>
            <p14:sldId id="330"/>
            <p14:sldId id="333"/>
            <p14:sldId id="334"/>
            <p14:sldId id="335"/>
            <p14:sldId id="336"/>
            <p14:sldId id="337"/>
            <p14:sldId id="338"/>
            <p14:sldId id="339"/>
            <p14:sldId id="341"/>
            <p14:sldId id="343"/>
            <p14:sldId id="344"/>
            <p14:sldId id="345"/>
            <p14:sldId id="349"/>
            <p14:sldId id="350"/>
            <p14:sldId id="346"/>
            <p14:sldId id="347"/>
            <p14:sldId id="351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4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FCFF4-2CD0-42BF-ACD5-4B1F7BC3786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86A12-1946-4D1E-843C-8AEBEB129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86A12-1946-4D1E-843C-8AEBEB1296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86A12-1946-4D1E-843C-8AEBEB1296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86A12-1946-4D1E-843C-8AEBEB1296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23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012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5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7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3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0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668F-A0E0-453F-A71B-D117C3A1CA4E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00C946-AF14-4046-9809-5D45B0DA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Trails Network Plan Update – Section 5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Public Workshop No. 6 </a:t>
            </a:r>
          </a:p>
          <a:p>
            <a:r>
              <a:rPr lang="en-US" dirty="0" smtClean="0"/>
              <a:t>Date: 5/4/2016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31" y="266493"/>
            <a:ext cx="10968052" cy="6832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J2: Saddle Trail – Easement Unimproved </a:t>
            </a:r>
            <a:r>
              <a:rPr lang="en-US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(Existing)</a:t>
            </a:r>
            <a:endParaRPr lang="en-US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1" y="949733"/>
            <a:ext cx="7845552" cy="57546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1" y="949733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1135" y="1213196"/>
            <a:ext cx="84789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J2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0044" y="4164214"/>
            <a:ext cx="84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J1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4590" y="5577378"/>
            <a:ext cx="84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6931" y="247440"/>
            <a:ext cx="10039207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K3: Sparta Neighborhood Access Link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(Removal)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1" y="949733"/>
            <a:ext cx="7845552" cy="57546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1" y="949733"/>
            <a:ext cx="2255520" cy="2139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1135" y="1213196"/>
            <a:ext cx="84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J2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0044" y="4164214"/>
            <a:ext cx="84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J1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4590" y="5577378"/>
            <a:ext cx="84789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347" y="320603"/>
            <a:ext cx="11919383" cy="6851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A21: High School Segment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(Conceptual)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7" y="1005789"/>
            <a:ext cx="2160606" cy="560274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3" y="1005789"/>
            <a:ext cx="2255520" cy="2139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6698" y="3245196"/>
            <a:ext cx="103224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A21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84" y="232229"/>
            <a:ext cx="9223520" cy="629784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A22: Library Segment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(Conceptual)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860631" y="862013"/>
            <a:ext cx="279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4" y="862012"/>
            <a:ext cx="4790312" cy="575991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56" y="86201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584" y="5652433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A21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348" y="5112106"/>
            <a:ext cx="10507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A22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402" y="3190942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G2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3584" y="159720"/>
            <a:ext cx="7949149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G2: Old Wiley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(Removal)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4" y="862012"/>
            <a:ext cx="4790312" cy="575991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56" y="862012"/>
            <a:ext cx="2255520" cy="2139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584" y="5652433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A21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2348" y="5112106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A22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402" y="3190942"/>
            <a:ext cx="10507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G2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59" y="446773"/>
            <a:ext cx="8534400" cy="6546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A23: Clevis Segment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(Conceptual)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8" y="1101455"/>
            <a:ext cx="5467207" cy="534704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9" y="1101455"/>
            <a:ext cx="2255520" cy="2139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2820" y="5333778"/>
            <a:ext cx="10507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5765" y="4109959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7339" y="2917985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A25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4799" y="1225771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6619" y="4756290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59" y="411146"/>
            <a:ext cx="8534400" cy="6903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A24: English Segment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(Conceptual)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8" y="1101455"/>
            <a:ext cx="5467207" cy="534704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9" y="1101455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2820" y="5333778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5765" y="4109959"/>
            <a:ext cx="10507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339" y="2917985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A25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4799" y="1225771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6619" y="4756290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59" y="406400"/>
            <a:ext cx="8534400" cy="6950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A25: </a:t>
            </a:r>
            <a:r>
              <a:rPr lang="en-US" dirty="0" err="1" smtClean="0">
                <a:solidFill>
                  <a:schemeClr val="tx1"/>
                </a:solidFill>
              </a:rPr>
              <a:t>Goldenspur</a:t>
            </a:r>
            <a:r>
              <a:rPr lang="en-US" dirty="0" smtClean="0">
                <a:solidFill>
                  <a:schemeClr val="tx1"/>
                </a:solidFill>
              </a:rPr>
              <a:t> Segment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(Conceptual)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8" y="1101455"/>
            <a:ext cx="5467207" cy="534704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9" y="1101455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2820" y="5333778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5765" y="4109959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339" y="2917985"/>
            <a:ext cx="10507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A25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4799" y="1225771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6619" y="4756290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58" y="455124"/>
            <a:ext cx="10438219" cy="6463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A26: Dodson Canyon Segment –Unimproved </a:t>
            </a:r>
            <a:r>
              <a:rPr lang="en-US" sz="2800" b="1" dirty="0" smtClean="0">
                <a:ln w="3175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(Existing)</a:t>
            </a:r>
            <a:endParaRPr lang="en-US" sz="28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8" y="1101455"/>
            <a:ext cx="5467207" cy="534704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9" y="1101455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2820" y="5333778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5765" y="4109959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339" y="2917985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A25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4799" y="1225771"/>
            <a:ext cx="10507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6619" y="4756290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59" y="411038"/>
            <a:ext cx="7949149" cy="6904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J3: Louise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(Conceptual)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8" y="1101455"/>
            <a:ext cx="5467207" cy="534704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9" y="1101455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2820" y="5333778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5765" y="4109959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339" y="2917985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A25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4799" y="1225771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6619" y="4756290"/>
            <a:ext cx="76149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87" y="526942"/>
            <a:ext cx="8534400" cy="71732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7" y="1338943"/>
            <a:ext cx="9671070" cy="5014356"/>
          </a:xfrm>
        </p:spPr>
        <p:txBody>
          <a:bodyPr>
            <a:normAutofit/>
          </a:bodyPr>
          <a:lstStyle/>
          <a:p>
            <a:r>
              <a:rPr lang="en-US" b="1" dirty="0"/>
              <a:t>Bikeway Plan adopted by City Council on March 4, 1975</a:t>
            </a:r>
          </a:p>
          <a:p>
            <a:r>
              <a:rPr lang="en-US" b="1" dirty="0"/>
              <a:t>General Plan adopted by City Council on June 26, 1975</a:t>
            </a:r>
          </a:p>
          <a:p>
            <a:r>
              <a:rPr lang="en-US" b="1" dirty="0"/>
              <a:t>Trail Standards Study adopted by City Council on June 15, 1982</a:t>
            </a:r>
          </a:p>
          <a:p>
            <a:r>
              <a:rPr lang="en-US" b="1" dirty="0"/>
              <a:t>Trails Network Plan adopted by City Council on November 27, 1984</a:t>
            </a:r>
          </a:p>
          <a:p>
            <a:r>
              <a:rPr lang="en-US" b="1" dirty="0"/>
              <a:t>Conceptual Trails Plan (CTP) and Conceptual Bikeways Plan (CBP) adopted by the City Council on January 22, 1990. </a:t>
            </a:r>
          </a:p>
          <a:p>
            <a:r>
              <a:rPr lang="en-US" b="1" dirty="0"/>
              <a:t>CTP was updated on December 6, 1991 and September 7, 1993  </a:t>
            </a:r>
          </a:p>
          <a:p>
            <a:r>
              <a:rPr lang="en-US" b="1" dirty="0"/>
              <a:t>CBP was updated on October 15, 1996</a:t>
            </a:r>
          </a:p>
          <a:p>
            <a:r>
              <a:rPr lang="en-US" b="1" dirty="0"/>
              <a:t>2004 Open Space Task Force Recommendations</a:t>
            </a:r>
          </a:p>
          <a:p>
            <a:r>
              <a:rPr lang="en-US" b="1" dirty="0"/>
              <a:t>Preserve Trails Plan (PTP) adopted by the City Council on April 29, 2008</a:t>
            </a:r>
          </a:p>
          <a:p>
            <a:r>
              <a:rPr lang="en-US" b="1" dirty="0"/>
              <a:t>PTP amended by the City Council on October 2,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60" y="232230"/>
            <a:ext cx="11539455" cy="65900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H1: Upper Dodson Canyon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(Conceptual)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0" y="891235"/>
            <a:ext cx="7935486" cy="534330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95" y="891235"/>
            <a:ext cx="2255520" cy="2139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6343" y="2193415"/>
            <a:ext cx="76482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H1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433278"/>
            <a:ext cx="7949149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A27: Sol Vista Segment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(Conceptual)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7" y="1123695"/>
            <a:ext cx="8636450" cy="469521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37" y="1123695"/>
            <a:ext cx="2255520" cy="2139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7870" y="4631815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1877" y="2940225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H2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834" y="2128761"/>
            <a:ext cx="10507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A27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421403"/>
            <a:ext cx="9603777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H2: Lower Dodson Canyon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(Removal)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7" y="1123695"/>
            <a:ext cx="8636450" cy="469521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37" y="1123695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7870" y="4631815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1877" y="2940225"/>
            <a:ext cx="83703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H2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834" y="2128761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A27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6" y="386199"/>
            <a:ext cx="7752925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A28: Sunnyside Segment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(Existing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6" y="1088492"/>
            <a:ext cx="7752925" cy="373289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328" y="108849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6597" y="3412615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A27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3324" y="1790785"/>
            <a:ext cx="10507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A28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0474" y="2830239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F8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6" y="386199"/>
            <a:ext cx="9007373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F8: Sunnyside Ridge Road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(Existing)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6" y="1088492"/>
            <a:ext cx="7752925" cy="373289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328" y="108849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6597" y="3412615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A27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3324" y="1790785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A28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0474" y="2830239"/>
            <a:ext cx="78885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F8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C18: Upper Palos Verdes Drive East Segment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(Existing)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6" y="807522"/>
            <a:ext cx="5764089" cy="465017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3" y="807522"/>
            <a:ext cx="2255520" cy="2139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9638" y="2163110"/>
            <a:ext cx="105072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C18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4292" y="3215735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K1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K1: </a:t>
            </a:r>
            <a:r>
              <a:rPr lang="en-US" dirty="0" err="1" smtClean="0">
                <a:solidFill>
                  <a:schemeClr val="tx1"/>
                </a:solidFill>
              </a:rPr>
              <a:t>Stonegate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Cutacross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(Removal)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6" y="807522"/>
            <a:ext cx="5764089" cy="465017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03" y="80752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9638" y="2163110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C18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292" y="3215735"/>
            <a:ext cx="78054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K1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F4: Cayuse Canyon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(Removal)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7" y="807522"/>
            <a:ext cx="4445928" cy="57134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03" y="80752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937" y="990092"/>
            <a:ext cx="78957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217" y="2015550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F5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9788" y="2694750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F7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8028" y="3778181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F5: Cayuse Neighborhood Access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(Removal)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7" y="807522"/>
            <a:ext cx="4445928" cy="57134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03" y="80752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937" y="990092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217" y="2015550"/>
            <a:ext cx="71807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F5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9788" y="2694750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F7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8028" y="3778181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F6: Redhead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(Removal)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7" y="807522"/>
            <a:ext cx="4445928" cy="57134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03" y="80752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937" y="990092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217" y="2015550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F5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9788" y="2694750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F7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8028" y="3778181"/>
            <a:ext cx="79419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99" y="201478"/>
            <a:ext cx="8933812" cy="726281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Conceptual Trails Plan- Section 5	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1284" y="927759"/>
            <a:ext cx="8906493" cy="5639296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“A”- Palos Verdes Loop Trail</a:t>
            </a:r>
          </a:p>
          <a:p>
            <a:r>
              <a:rPr lang="en-US" sz="2400" dirty="0" smtClean="0"/>
              <a:t>“B”- Top-Of-The-Hill Trail System</a:t>
            </a:r>
          </a:p>
          <a:p>
            <a:r>
              <a:rPr lang="en-US" sz="2400" dirty="0" smtClean="0"/>
              <a:t>“C”- Palos Verdes Drive Trail</a:t>
            </a:r>
          </a:p>
          <a:p>
            <a:r>
              <a:rPr lang="en-US" sz="2400" dirty="0" smtClean="0"/>
              <a:t>“D”- Coastal Bluff Trail System</a:t>
            </a:r>
          </a:p>
          <a:p>
            <a:r>
              <a:rPr lang="en-US" sz="2400" dirty="0" smtClean="0"/>
              <a:t>“E”- Coastal Access Trails</a:t>
            </a:r>
          </a:p>
          <a:p>
            <a:r>
              <a:rPr lang="en-US" sz="2400" dirty="0" smtClean="0"/>
              <a:t>“F”- Crest Road Trail System</a:t>
            </a:r>
          </a:p>
          <a:p>
            <a:r>
              <a:rPr lang="en-US" sz="2400" dirty="0" smtClean="0"/>
              <a:t>“G”- Collector/Radial Trails</a:t>
            </a:r>
          </a:p>
          <a:p>
            <a:r>
              <a:rPr lang="en-US" sz="2400" dirty="0" smtClean="0"/>
              <a:t>“H”- Top-Of-The-Hill Trail System-Loop Trail Connectors</a:t>
            </a:r>
          </a:p>
          <a:p>
            <a:r>
              <a:rPr lang="en-US" sz="2400" dirty="0" smtClean="0"/>
              <a:t>“J”- Collector/Radial Trails</a:t>
            </a:r>
          </a:p>
          <a:p>
            <a:r>
              <a:rPr lang="en-US" sz="2400" dirty="0" smtClean="0"/>
              <a:t>“K”- Portuguese Bend Residential Community Trail System</a:t>
            </a:r>
          </a:p>
          <a:p>
            <a:r>
              <a:rPr lang="en-US" sz="2400" dirty="0" smtClean="0"/>
              <a:t>“L”- Forrestal Quarry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1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6" y="105229"/>
            <a:ext cx="10619777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F7: Headland Neighborhood Access Trail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(Removal)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7" y="807522"/>
            <a:ext cx="4445928" cy="57134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03" y="80752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937" y="990092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217" y="2015550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F5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9788" y="2695568"/>
            <a:ext cx="79530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F7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8028" y="3778181"/>
            <a:ext cx="10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5" y="807522"/>
            <a:ext cx="5430720" cy="55739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F1: The Gap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(Proposed)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50" y="80752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9999" y="2012732"/>
            <a:ext cx="63926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719" y="1281115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2174" y="187737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F2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978" y="328302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F10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1338" y="420648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1120" y="5267959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220" y="508855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1840" y="255464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5" y="807522"/>
            <a:ext cx="5430720" cy="55739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F2: Bronco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(Proposed)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50" y="80752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9999" y="201273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719" y="1281115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2174" y="1877370"/>
            <a:ext cx="66575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F2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978" y="328302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F10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1338" y="420648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1120" y="5267959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220" y="508855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1840" y="255464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5" y="807522"/>
            <a:ext cx="5430720" cy="55739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F3: Georgette Canyon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(Proposed)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50" y="80752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9999" y="201273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719" y="1281115"/>
            <a:ext cx="66040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2174" y="187737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F2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978" y="328302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F10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1338" y="420648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1120" y="5267959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220" y="508855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1840" y="255464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5" y="807522"/>
            <a:ext cx="5430720" cy="55739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F9: Bronco Roadside Loop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(Existing)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50" y="80752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9999" y="201273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719" y="1281115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2174" y="187737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F2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978" y="328302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F10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1338" y="420648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1120" y="5267959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220" y="5088552"/>
            <a:ext cx="71474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1840" y="2554642"/>
            <a:ext cx="65412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5" y="807522"/>
            <a:ext cx="5430720" cy="55739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F10: Martingale Trail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(Existing)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50" y="80752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9999" y="201273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719" y="1281115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2174" y="187737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F2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4407" y="3305902"/>
            <a:ext cx="77474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F10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1338" y="420648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1120" y="5267959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220" y="5088552"/>
            <a:ext cx="71474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1840" y="2554642"/>
            <a:ext cx="65412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5" y="807522"/>
            <a:ext cx="5430720" cy="55739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G1: Paper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(Removal)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50" y="807522"/>
            <a:ext cx="2255520" cy="2139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9999" y="201273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0719" y="1281115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2174" y="187737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F2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978" y="328302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F10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1338" y="420648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1120" y="5267959"/>
            <a:ext cx="71719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220" y="508855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1840" y="255464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5" y="807522"/>
            <a:ext cx="5430720" cy="55739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G3: Hunter Trail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(Removal)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50" y="807522"/>
            <a:ext cx="2255520" cy="21396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49999" y="201273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0719" y="1281115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2174" y="1877370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F2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5978" y="328302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F10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1338" y="4206480"/>
            <a:ext cx="68422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G3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61120" y="5267959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G1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1220" y="508855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1840" y="2554642"/>
            <a:ext cx="10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F9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7" y="807522"/>
            <a:ext cx="5322063" cy="558389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2337" y="105229"/>
            <a:ext cx="10329492" cy="70229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K2: The Gaucho </a:t>
            </a:r>
            <a:r>
              <a:rPr lang="en-US" dirty="0" err="1" smtClean="0">
                <a:solidFill>
                  <a:schemeClr val="tx1"/>
                </a:solidFill>
              </a:rPr>
              <a:t>Cutacross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(Existing)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50" y="807522"/>
            <a:ext cx="2255520" cy="21396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4972" y="3396270"/>
            <a:ext cx="798396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K2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11444"/>
            <a:ext cx="8534400" cy="803748"/>
          </a:xfrm>
        </p:spPr>
        <p:txBody>
          <a:bodyPr/>
          <a:lstStyle/>
          <a:p>
            <a:r>
              <a:rPr lang="en-US" dirty="0"/>
              <a:t>Updated Tentative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15192"/>
            <a:ext cx="8534400" cy="4658096"/>
          </a:xfrm>
        </p:spPr>
        <p:txBody>
          <a:bodyPr>
            <a:normAutofit/>
          </a:bodyPr>
          <a:lstStyle/>
          <a:p>
            <a:r>
              <a:rPr lang="en-US" b="1" dirty="0"/>
              <a:t>Workshop No. 1 </a:t>
            </a:r>
            <a:r>
              <a:rPr lang="en-US" b="1" dirty="0" smtClean="0"/>
              <a:t>(Kick-off</a:t>
            </a:r>
            <a:r>
              <a:rPr lang="en-US" b="1" dirty="0"/>
              <a:t>) – June 25, 2014</a:t>
            </a:r>
          </a:p>
          <a:p>
            <a:r>
              <a:rPr lang="en-US" b="1" dirty="0"/>
              <a:t>Workshop No. 2 (Section 1 ) – October 29, 2014</a:t>
            </a:r>
          </a:p>
          <a:p>
            <a:r>
              <a:rPr lang="en-US" b="1" dirty="0"/>
              <a:t>Workshop No. 3 (Section 2) – April 2015</a:t>
            </a:r>
          </a:p>
          <a:p>
            <a:r>
              <a:rPr lang="en-US" b="1" dirty="0"/>
              <a:t>Workshop No. 4 (Section 3) – O</a:t>
            </a:r>
            <a:r>
              <a:rPr lang="en-US" b="1" dirty="0" smtClean="0"/>
              <a:t>ctober </a:t>
            </a:r>
            <a:r>
              <a:rPr lang="en-US" b="1" dirty="0"/>
              <a:t>2015</a:t>
            </a:r>
          </a:p>
          <a:p>
            <a:r>
              <a:rPr lang="en-US" b="1" dirty="0"/>
              <a:t>Workshop No. 5 (Section 4) – </a:t>
            </a:r>
            <a:r>
              <a:rPr lang="en-US" b="1" dirty="0" smtClean="0"/>
              <a:t>February 2016</a:t>
            </a:r>
            <a:endParaRPr lang="en-US" b="1" dirty="0"/>
          </a:p>
          <a:p>
            <a:r>
              <a:rPr lang="en-US" b="1" dirty="0"/>
              <a:t>Workshop No. 6 (Section 5) – </a:t>
            </a:r>
            <a:r>
              <a:rPr lang="en-US" b="1" dirty="0" smtClean="0"/>
              <a:t>May 2016</a:t>
            </a:r>
            <a:endParaRPr lang="en-US" b="1" dirty="0"/>
          </a:p>
          <a:p>
            <a:r>
              <a:rPr lang="en-US" b="1" dirty="0"/>
              <a:t>Workshop No. 7 (Draft Document) – </a:t>
            </a:r>
            <a:r>
              <a:rPr lang="en-US" b="1" dirty="0" smtClean="0"/>
              <a:t>Summer 2016</a:t>
            </a:r>
            <a:endParaRPr lang="en-US" b="1" dirty="0"/>
          </a:p>
          <a:p>
            <a:r>
              <a:rPr lang="en-US" b="1" dirty="0"/>
              <a:t>Planning Commission Meeting - </a:t>
            </a:r>
            <a:r>
              <a:rPr lang="en-US" b="1" dirty="0" smtClean="0"/>
              <a:t>Fall </a:t>
            </a:r>
            <a:r>
              <a:rPr lang="en-US" b="1" dirty="0"/>
              <a:t>2016</a:t>
            </a:r>
          </a:p>
          <a:p>
            <a:r>
              <a:rPr lang="en-US" b="1" dirty="0"/>
              <a:t>City Council Meeting – </a:t>
            </a:r>
            <a:r>
              <a:rPr lang="en-US" b="1" dirty="0" smtClean="0"/>
              <a:t>Winter 2016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87" y="387458"/>
            <a:ext cx="9243560" cy="774916"/>
          </a:xfrm>
        </p:spPr>
        <p:txBody>
          <a:bodyPr/>
          <a:lstStyle/>
          <a:p>
            <a:r>
              <a:rPr lang="en-US" dirty="0" smtClean="0"/>
              <a:t>Conceptual Trails Plan- 6 Trail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87" y="1162374"/>
            <a:ext cx="9623569" cy="4883398"/>
          </a:xfrm>
        </p:spPr>
        <p:txBody>
          <a:bodyPr>
            <a:normAutofit/>
          </a:bodyPr>
          <a:lstStyle/>
          <a:p>
            <a:r>
              <a:rPr lang="en-US" b="1" u="sng" dirty="0"/>
              <a:t>Category 1</a:t>
            </a:r>
            <a:r>
              <a:rPr lang="en-US" b="1" dirty="0"/>
              <a:t> – Existing, dedicated </a:t>
            </a:r>
            <a:r>
              <a:rPr lang="en-US" b="1" dirty="0" smtClean="0"/>
              <a:t>trails which meet trail standards</a:t>
            </a:r>
            <a:endParaRPr lang="en-US" b="1" dirty="0"/>
          </a:p>
          <a:p>
            <a:r>
              <a:rPr lang="en-US" b="1" u="sng" dirty="0"/>
              <a:t>Category 2</a:t>
            </a:r>
            <a:r>
              <a:rPr lang="en-US" b="1" dirty="0"/>
              <a:t> – Proposed trails </a:t>
            </a:r>
            <a:r>
              <a:rPr lang="en-US" b="1" dirty="0" smtClean="0"/>
              <a:t>which cross </a:t>
            </a:r>
            <a:r>
              <a:rPr lang="en-US" b="1" dirty="0"/>
              <a:t>undeveloped privately-owned property that is </a:t>
            </a:r>
            <a:r>
              <a:rPr lang="en-US" b="1" dirty="0" smtClean="0"/>
              <a:t>zoned as being developable</a:t>
            </a:r>
            <a:endParaRPr lang="en-US" b="1" dirty="0"/>
          </a:p>
          <a:p>
            <a:r>
              <a:rPr lang="en-US" b="1" u="sng" dirty="0"/>
              <a:t>Category 3</a:t>
            </a:r>
            <a:r>
              <a:rPr lang="en-US" b="1" dirty="0"/>
              <a:t> – </a:t>
            </a:r>
            <a:r>
              <a:rPr lang="en-US" b="1" dirty="0" smtClean="0"/>
              <a:t>Proposed </a:t>
            </a:r>
            <a:r>
              <a:rPr lang="en-US" b="1" dirty="0"/>
              <a:t>trails which are located on existing easements, City property, or street right-of-ways and which require improvements</a:t>
            </a:r>
          </a:p>
          <a:p>
            <a:r>
              <a:rPr lang="en-US" b="1" u="sng" dirty="0"/>
              <a:t>Category 4</a:t>
            </a:r>
            <a:r>
              <a:rPr lang="en-US" b="1" dirty="0"/>
              <a:t> – Proposed trails which cross privately-owned land designated as </a:t>
            </a:r>
            <a:r>
              <a:rPr lang="en-US" b="1" dirty="0" smtClean="0"/>
              <a:t>Open </a:t>
            </a:r>
            <a:r>
              <a:rPr lang="en-US" b="1" dirty="0"/>
              <a:t>S</a:t>
            </a:r>
            <a:r>
              <a:rPr lang="en-US" b="1" dirty="0" smtClean="0"/>
              <a:t>pace </a:t>
            </a:r>
            <a:r>
              <a:rPr lang="en-US" b="1" dirty="0"/>
              <a:t>or </a:t>
            </a:r>
            <a:r>
              <a:rPr lang="en-US" b="1" dirty="0" smtClean="0"/>
              <a:t>Open </a:t>
            </a:r>
            <a:r>
              <a:rPr lang="en-US" b="1" dirty="0"/>
              <a:t>S</a:t>
            </a:r>
            <a:r>
              <a:rPr lang="en-US" b="1" dirty="0" smtClean="0"/>
              <a:t>pace </a:t>
            </a:r>
            <a:r>
              <a:rPr lang="en-US" b="1" dirty="0"/>
              <a:t>H</a:t>
            </a:r>
            <a:r>
              <a:rPr lang="en-US" b="1" dirty="0" smtClean="0"/>
              <a:t>azard</a:t>
            </a:r>
            <a:r>
              <a:rPr lang="en-US" b="1" dirty="0"/>
              <a:t>, or owned by public utility or </a:t>
            </a:r>
            <a:r>
              <a:rPr lang="en-US" b="1" dirty="0" smtClean="0"/>
              <a:t>agency. These trails require the acquisition of </a:t>
            </a:r>
            <a:r>
              <a:rPr lang="en-US" b="1" dirty="0"/>
              <a:t>easements</a:t>
            </a:r>
          </a:p>
          <a:p>
            <a:r>
              <a:rPr lang="en-US" b="1" u="sng" dirty="0"/>
              <a:t>Category 5</a:t>
            </a:r>
            <a:r>
              <a:rPr lang="en-US" b="1" dirty="0"/>
              <a:t> – Proposed </a:t>
            </a:r>
            <a:r>
              <a:rPr lang="en-US" b="1" dirty="0" smtClean="0"/>
              <a:t>trails </a:t>
            </a:r>
            <a:r>
              <a:rPr lang="en-US" b="1" dirty="0"/>
              <a:t>crossing privately-owned land which would primarily benefit neighborhood </a:t>
            </a:r>
            <a:r>
              <a:rPr lang="en-US" b="1" dirty="0" smtClean="0"/>
              <a:t>residents</a:t>
            </a:r>
            <a:endParaRPr lang="en-US" b="1" dirty="0"/>
          </a:p>
          <a:p>
            <a:r>
              <a:rPr lang="en-US" b="1" u="sng" dirty="0"/>
              <a:t>Category 6</a:t>
            </a:r>
            <a:r>
              <a:rPr lang="en-US" b="1" dirty="0"/>
              <a:t> – Proposed trails which have special circumstances, considerations, or </a:t>
            </a:r>
            <a:r>
              <a:rPr lang="en-US" b="1" dirty="0" smtClean="0"/>
              <a:t>constraints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220" y="807793"/>
            <a:ext cx="8534400" cy="735999"/>
          </a:xfrm>
        </p:spPr>
        <p:txBody>
          <a:bodyPr/>
          <a:lstStyle/>
          <a:p>
            <a:r>
              <a:rPr lang="en-US" dirty="0"/>
              <a:t>Public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220" y="1543792"/>
            <a:ext cx="5704713" cy="3099460"/>
          </a:xfrm>
        </p:spPr>
        <p:txBody>
          <a:bodyPr/>
          <a:lstStyle/>
          <a:p>
            <a:r>
              <a:rPr lang="en-US" b="1" dirty="0"/>
              <a:t>City website (Trails Network Plan)</a:t>
            </a:r>
          </a:p>
          <a:p>
            <a:r>
              <a:rPr lang="en-US" b="1" dirty="0"/>
              <a:t>List-serve subscribers</a:t>
            </a:r>
          </a:p>
          <a:p>
            <a:r>
              <a:rPr lang="en-US" b="1" dirty="0"/>
              <a:t>Quarterly Newsletter</a:t>
            </a:r>
          </a:p>
          <a:p>
            <a:r>
              <a:rPr lang="en-US" b="1" dirty="0"/>
              <a:t>Peninsula News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83" y="325463"/>
            <a:ext cx="10692349" cy="737167"/>
          </a:xfrm>
        </p:spPr>
        <p:txBody>
          <a:bodyPr/>
          <a:lstStyle/>
          <a:p>
            <a:r>
              <a:rPr lang="en-US" dirty="0" smtClean="0"/>
              <a:t>Conceptual Trails Plan- 5 Trail Sections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017" y="1062630"/>
            <a:ext cx="6916600" cy="557808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6648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85" y="604433"/>
            <a:ext cx="8534400" cy="666227"/>
          </a:xfrm>
        </p:spPr>
        <p:txBody>
          <a:bodyPr/>
          <a:lstStyle/>
          <a:p>
            <a:r>
              <a:rPr lang="en-US" dirty="0" smtClean="0"/>
              <a:t>Trails Network Plan- Update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085" y="1386444"/>
            <a:ext cx="10157960" cy="5038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Incorporate the following to the Trails Network Plan:</a:t>
            </a:r>
          </a:p>
          <a:p>
            <a:r>
              <a:rPr lang="en-US" b="1" dirty="0"/>
              <a:t>Approved Preserve Trails Plan</a:t>
            </a:r>
          </a:p>
          <a:p>
            <a:r>
              <a:rPr lang="en-US" b="1" dirty="0"/>
              <a:t>Approved Ocean Front Estates Trails</a:t>
            </a:r>
          </a:p>
          <a:p>
            <a:r>
              <a:rPr lang="en-US" b="1" dirty="0"/>
              <a:t>Approved </a:t>
            </a:r>
            <a:r>
              <a:rPr lang="en-US" b="1" dirty="0" err="1"/>
              <a:t>Terranea</a:t>
            </a:r>
            <a:r>
              <a:rPr lang="en-US" b="1" dirty="0"/>
              <a:t> Resort Trails</a:t>
            </a:r>
          </a:p>
          <a:p>
            <a:r>
              <a:rPr lang="en-US" b="1" dirty="0"/>
              <a:t>Approved Trump National Trails </a:t>
            </a:r>
          </a:p>
          <a:p>
            <a:r>
              <a:rPr lang="en-US" b="1" dirty="0"/>
              <a:t>Approved California Coastal Trail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Additionally, assess the remaining conceptual trails described in the CTP for connectivity and viability purposes.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69" y="280447"/>
            <a:ext cx="9564193" cy="742441"/>
          </a:xfrm>
        </p:spPr>
        <p:txBody>
          <a:bodyPr/>
          <a:lstStyle/>
          <a:p>
            <a:r>
              <a:rPr lang="en-US" dirty="0" smtClean="0"/>
              <a:t>Conceptual Trails Plan- Section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70" y="1022889"/>
            <a:ext cx="7433060" cy="57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76" y="651599"/>
            <a:ext cx="5360329" cy="78407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Draft Section 5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00176" y="1434913"/>
            <a:ext cx="588658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Trails Plan Update Recommendations: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Trails to be Removed (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Green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Currently Existing Trails &amp; Recorded Easements (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Yellow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Trails determined to be Conceptual (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Orange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Proposed Trails (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Pink</a:t>
            </a:r>
            <a:r>
              <a:rPr lang="en-US" sz="2400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05" y="2007497"/>
            <a:ext cx="6309907" cy="421014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9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31" y="230609"/>
            <a:ext cx="10926853" cy="7191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J1: Colt Trail – Easement Unimproved </a:t>
            </a:r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(Existing)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1" y="949733"/>
            <a:ext cx="7845552" cy="57546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1" y="949733"/>
            <a:ext cx="2255520" cy="2139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1135" y="1213196"/>
            <a:ext cx="84789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J2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0044" y="4164214"/>
            <a:ext cx="84789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J1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4590" y="5577378"/>
            <a:ext cx="84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K3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3115</TotalTime>
  <Words>877</Words>
  <Application>Microsoft Office PowerPoint</Application>
  <PresentationFormat>Widescreen</PresentationFormat>
  <Paragraphs>230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Trebuchet MS</vt:lpstr>
      <vt:lpstr>Wingdings 3</vt:lpstr>
      <vt:lpstr>Facet</vt:lpstr>
      <vt:lpstr>Trails Network Plan Update – Section 5 </vt:lpstr>
      <vt:lpstr>Background</vt:lpstr>
      <vt:lpstr>Conceptual Trails Plan- Section 5 </vt:lpstr>
      <vt:lpstr>Conceptual Trails Plan- 6 Trail Categories</vt:lpstr>
      <vt:lpstr>Conceptual Trails Plan- 5 Trail Sections</vt:lpstr>
      <vt:lpstr>Trails Network Plan- Update Tasks</vt:lpstr>
      <vt:lpstr>Conceptual Trails Plan- Section 5</vt:lpstr>
      <vt:lpstr>Draft Section 5</vt:lpstr>
      <vt:lpstr>J1: Colt Trail – Easement Unimproved (Existing)</vt:lpstr>
      <vt:lpstr>J2: Saddle Trail – Easement Unimproved (Existing)</vt:lpstr>
      <vt:lpstr>K3: Sparta Neighborhood Access Link (Removal)</vt:lpstr>
      <vt:lpstr>A21: High School Segment (Conceptual)</vt:lpstr>
      <vt:lpstr>A22: Library Segment (Conceptual)</vt:lpstr>
      <vt:lpstr>G2: Old Wiley Trail (Removal)</vt:lpstr>
      <vt:lpstr>A23: Clevis Segment (Conceptual)</vt:lpstr>
      <vt:lpstr>A24: English Segment (Conceptual)</vt:lpstr>
      <vt:lpstr>A25: Goldenspur Segment (Conceptual)</vt:lpstr>
      <vt:lpstr>A26: Dodson Canyon Segment –Unimproved (Existing)</vt:lpstr>
      <vt:lpstr>J3: Louise Trail (Conceptual)</vt:lpstr>
      <vt:lpstr>H1: Upper Dodson Canyon Trail (Conceptual)</vt:lpstr>
      <vt:lpstr>A27: Sol Vista Segment (Conceptual)</vt:lpstr>
      <vt:lpstr>H2: Lower Dodson Canyon Trail (Removal)</vt:lpstr>
      <vt:lpstr>A28: Sunnyside Segment (Existing)</vt:lpstr>
      <vt:lpstr>F8: Sunnyside Ridge Road Trail (Existing)</vt:lpstr>
      <vt:lpstr>C18: Upper Palos Verdes Drive East Segment (Existing)</vt:lpstr>
      <vt:lpstr>K1: Stonegate Cutacross (Removal)</vt:lpstr>
      <vt:lpstr>F4: Cayuse Canyon Trail (Removal)</vt:lpstr>
      <vt:lpstr>F5: Cayuse Neighborhood Access Trail (Removal)</vt:lpstr>
      <vt:lpstr>F6: Redhead Trail (Removal)</vt:lpstr>
      <vt:lpstr>F7: Headland Neighborhood Access Trail(Removal)</vt:lpstr>
      <vt:lpstr>F1: The Gap Trail (Proposed)</vt:lpstr>
      <vt:lpstr>F2: Bronco Trail (Proposed)</vt:lpstr>
      <vt:lpstr>F3: Georgette Canyon Trail (Proposed)</vt:lpstr>
      <vt:lpstr>F9: Bronco Roadside Loop Trail (Existing)</vt:lpstr>
      <vt:lpstr>F10: Martingale Trail(Existing)</vt:lpstr>
      <vt:lpstr>G1: Paper Trail (Removal)</vt:lpstr>
      <vt:lpstr>G3: Hunter Trail (Removal)</vt:lpstr>
      <vt:lpstr>K2: The Gaucho Cutacross (Existing)</vt:lpstr>
      <vt:lpstr>Updated Tentative Timeline</vt:lpstr>
      <vt:lpstr>Public Outreach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Trails Plan</dc:title>
  <dc:creator>Jeffrey Rimando</dc:creator>
  <cp:lastModifiedBy>Jeffrey Rimando</cp:lastModifiedBy>
  <cp:revision>473</cp:revision>
  <dcterms:created xsi:type="dcterms:W3CDTF">2015-04-06T22:27:58Z</dcterms:created>
  <dcterms:modified xsi:type="dcterms:W3CDTF">2016-05-05T17:38:31Z</dcterms:modified>
</cp:coreProperties>
</file>