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9" r:id="rId1"/>
  </p:sldMasterIdLst>
  <p:notesMasterIdLst>
    <p:notesMasterId r:id="rId18"/>
  </p:notesMasterIdLst>
  <p:handoutMasterIdLst>
    <p:handoutMasterId r:id="rId19"/>
  </p:handoutMasterIdLst>
  <p:sldIdLst>
    <p:sldId id="319" r:id="rId2"/>
    <p:sldId id="306" r:id="rId3"/>
    <p:sldId id="307" r:id="rId4"/>
    <p:sldId id="322" r:id="rId5"/>
    <p:sldId id="324" r:id="rId6"/>
    <p:sldId id="323" r:id="rId7"/>
    <p:sldId id="314" r:id="rId8"/>
    <p:sldId id="310" r:id="rId9"/>
    <p:sldId id="313" r:id="rId10"/>
    <p:sldId id="321" r:id="rId11"/>
    <p:sldId id="315" r:id="rId12"/>
    <p:sldId id="312" r:id="rId13"/>
    <p:sldId id="311" r:id="rId14"/>
    <p:sldId id="318" r:id="rId15"/>
    <p:sldId id="316" r:id="rId16"/>
    <p:sldId id="320" r:id="rId17"/>
  </p:sldIdLst>
  <p:sldSz cx="12192000" cy="6858000"/>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AA42"/>
    <a:srgbClr val="2E2B21"/>
    <a:srgbClr val="000000"/>
    <a:srgbClr val="61FB2B"/>
    <a:srgbClr val="2727FF"/>
    <a:srgbClr val="3304FA"/>
    <a:srgbClr val="66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12" autoAdjust="0"/>
    <p:restoredTop sz="86192" autoAdjust="0"/>
  </p:normalViewPr>
  <p:slideViewPr>
    <p:cSldViewPr snapToGrid="0">
      <p:cViewPr varScale="1">
        <p:scale>
          <a:sx n="90" d="100"/>
          <a:sy n="90" d="100"/>
        </p:scale>
        <p:origin x="90" y="5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_rels/data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EAC590-7624-4C46-8589-EB19F92FE78F}" type="doc">
      <dgm:prSet loTypeId="urn:microsoft.com/office/officeart/2005/8/layout/hierarchy4" loCatId="relationship" qsTypeId="urn:microsoft.com/office/officeart/2005/8/quickstyle/simple1" qsCatId="simple" csTypeId="urn:microsoft.com/office/officeart/2005/8/colors/colorful4" csCatId="colorful" phldr="1"/>
      <dgm:spPr/>
      <dgm:t>
        <a:bodyPr/>
        <a:lstStyle/>
        <a:p>
          <a:endParaRPr lang="en-US"/>
        </a:p>
      </dgm:t>
    </dgm:pt>
    <dgm:pt modelId="{1E1DB5D4-B3FE-4C7B-8D14-9DC369762ED6}">
      <dgm:prSet phldrT="[Text]"/>
      <dgm:spPr/>
      <dgm:t>
        <a:bodyPr/>
        <a:lstStyle/>
        <a:p>
          <a:r>
            <a:rPr lang="en-US" dirty="0"/>
            <a:t>Operational and Capital Budgeting</a:t>
          </a:r>
        </a:p>
      </dgm:t>
    </dgm:pt>
    <dgm:pt modelId="{99236594-CCDC-48F4-A988-78DA0D7C344B}" type="parTrans" cxnId="{B507F2B0-8372-4F1A-985E-084E8A907F2E}">
      <dgm:prSet/>
      <dgm:spPr/>
      <dgm:t>
        <a:bodyPr/>
        <a:lstStyle/>
        <a:p>
          <a:endParaRPr lang="en-US"/>
        </a:p>
      </dgm:t>
    </dgm:pt>
    <dgm:pt modelId="{2F12FD5E-8D3D-4A3F-91E0-36F33B61A241}" type="sibTrans" cxnId="{B507F2B0-8372-4F1A-985E-084E8A907F2E}">
      <dgm:prSet/>
      <dgm:spPr/>
      <dgm:t>
        <a:bodyPr/>
        <a:lstStyle/>
        <a:p>
          <a:endParaRPr lang="en-US"/>
        </a:p>
      </dgm:t>
    </dgm:pt>
    <dgm:pt modelId="{E89B06E2-CBF8-4E0B-8680-11BB990EF321}">
      <dgm:prSet phldrT="[Text]"/>
      <dgm:spPr/>
      <dgm:t>
        <a:bodyPr/>
        <a:lstStyle/>
        <a:p>
          <a:r>
            <a:rPr lang="en-US" dirty="0"/>
            <a:t>Long-term Financial Planning</a:t>
          </a:r>
        </a:p>
      </dgm:t>
    </dgm:pt>
    <dgm:pt modelId="{D2212079-81E6-4FB9-B37A-16E55EB164D3}" type="parTrans" cxnId="{3199A5D2-EC70-42EB-832A-3428B0729418}">
      <dgm:prSet/>
      <dgm:spPr/>
      <dgm:t>
        <a:bodyPr/>
        <a:lstStyle/>
        <a:p>
          <a:endParaRPr lang="en-US"/>
        </a:p>
      </dgm:t>
    </dgm:pt>
    <dgm:pt modelId="{571D1979-A188-4A7C-B63B-60ACF355425B}" type="sibTrans" cxnId="{3199A5D2-EC70-42EB-832A-3428B0729418}">
      <dgm:prSet/>
      <dgm:spPr/>
      <dgm:t>
        <a:bodyPr/>
        <a:lstStyle/>
        <a:p>
          <a:endParaRPr lang="en-US"/>
        </a:p>
      </dgm:t>
    </dgm:pt>
    <dgm:pt modelId="{2FB1C888-F1A4-489D-958B-0E02480B6E5E}">
      <dgm:prSet phldrT="[Text]"/>
      <dgm:spPr/>
      <dgm:t>
        <a:bodyPr/>
        <a:lstStyle/>
        <a:p>
          <a:r>
            <a:rPr lang="en-US" dirty="0"/>
            <a:t>Treasury</a:t>
          </a:r>
        </a:p>
      </dgm:t>
    </dgm:pt>
    <dgm:pt modelId="{7E1E2690-7EFB-4C13-8DF9-7D357BA10DB1}" type="parTrans" cxnId="{C9909A53-95E7-45F7-89FC-9B687E4BF211}">
      <dgm:prSet/>
      <dgm:spPr/>
      <dgm:t>
        <a:bodyPr/>
        <a:lstStyle/>
        <a:p>
          <a:endParaRPr lang="en-US"/>
        </a:p>
      </dgm:t>
    </dgm:pt>
    <dgm:pt modelId="{A210FBB0-609E-44E4-A8CA-859D5EAE402C}" type="sibTrans" cxnId="{C9909A53-95E7-45F7-89FC-9B687E4BF211}">
      <dgm:prSet/>
      <dgm:spPr/>
      <dgm:t>
        <a:bodyPr/>
        <a:lstStyle/>
        <a:p>
          <a:endParaRPr lang="en-US"/>
        </a:p>
      </dgm:t>
    </dgm:pt>
    <dgm:pt modelId="{70B1552E-258A-41C8-AF72-1E27619FD37F}">
      <dgm:prSet phldrT="[Text]"/>
      <dgm:spPr/>
      <dgm:t>
        <a:bodyPr/>
        <a:lstStyle/>
        <a:p>
          <a:r>
            <a:rPr lang="en-US" dirty="0"/>
            <a:t>General Accounting</a:t>
          </a:r>
        </a:p>
      </dgm:t>
    </dgm:pt>
    <dgm:pt modelId="{915A7572-518B-4D2B-824E-3B76A205C8B4}" type="parTrans" cxnId="{36028295-CA0E-4FBF-972A-516F17C37B32}">
      <dgm:prSet/>
      <dgm:spPr/>
      <dgm:t>
        <a:bodyPr/>
        <a:lstStyle/>
        <a:p>
          <a:endParaRPr lang="en-US"/>
        </a:p>
      </dgm:t>
    </dgm:pt>
    <dgm:pt modelId="{2B388BC2-66E1-4B62-8535-E4F084C3E14A}" type="sibTrans" cxnId="{36028295-CA0E-4FBF-972A-516F17C37B32}">
      <dgm:prSet/>
      <dgm:spPr/>
      <dgm:t>
        <a:bodyPr/>
        <a:lstStyle/>
        <a:p>
          <a:endParaRPr lang="en-US"/>
        </a:p>
      </dgm:t>
    </dgm:pt>
    <dgm:pt modelId="{3C8DA9CC-1158-4F1C-9340-4F1E571B34C8}">
      <dgm:prSet phldrT="[Text]"/>
      <dgm:spPr/>
      <dgm:t>
        <a:bodyPr/>
        <a:lstStyle/>
        <a:p>
          <a:r>
            <a:rPr lang="en-US" dirty="0"/>
            <a:t>Administration</a:t>
          </a:r>
        </a:p>
      </dgm:t>
    </dgm:pt>
    <dgm:pt modelId="{2600FEBD-5B34-463E-A8F2-CDA5FE6B3737}" type="parTrans" cxnId="{9E59C17C-56C6-48F3-B9D0-EECC402D9E3B}">
      <dgm:prSet/>
      <dgm:spPr/>
      <dgm:t>
        <a:bodyPr/>
        <a:lstStyle/>
        <a:p>
          <a:endParaRPr lang="en-US"/>
        </a:p>
      </dgm:t>
    </dgm:pt>
    <dgm:pt modelId="{5BD7FBE1-33D2-45F3-94ED-33953D37AA57}" type="sibTrans" cxnId="{9E59C17C-56C6-48F3-B9D0-EECC402D9E3B}">
      <dgm:prSet/>
      <dgm:spPr/>
      <dgm:t>
        <a:bodyPr/>
        <a:lstStyle/>
        <a:p>
          <a:endParaRPr lang="en-US"/>
        </a:p>
      </dgm:t>
    </dgm:pt>
    <dgm:pt modelId="{0D5209CE-E4EE-488D-92EC-FF6A1D31F3AB}">
      <dgm:prSet phldrT="[Text]"/>
      <dgm:spPr/>
      <dgm:t>
        <a:bodyPr/>
        <a:lstStyle/>
        <a:p>
          <a:r>
            <a:rPr lang="en-US" dirty="0"/>
            <a:t>Purchasing</a:t>
          </a:r>
        </a:p>
      </dgm:t>
    </dgm:pt>
    <dgm:pt modelId="{5304D83E-75E3-4640-887E-DF4B8D4AA9AC}" type="parTrans" cxnId="{E3EA3149-73DF-4982-B6B4-CBAFD6992947}">
      <dgm:prSet/>
      <dgm:spPr/>
      <dgm:t>
        <a:bodyPr/>
        <a:lstStyle/>
        <a:p>
          <a:endParaRPr lang="en-US"/>
        </a:p>
      </dgm:t>
    </dgm:pt>
    <dgm:pt modelId="{16B38F81-FED3-4BC7-8660-DA2E447C992A}" type="sibTrans" cxnId="{E3EA3149-73DF-4982-B6B4-CBAFD6992947}">
      <dgm:prSet/>
      <dgm:spPr/>
      <dgm:t>
        <a:bodyPr/>
        <a:lstStyle/>
        <a:p>
          <a:endParaRPr lang="en-US"/>
        </a:p>
      </dgm:t>
    </dgm:pt>
    <dgm:pt modelId="{06A118F4-CE39-4964-B7F6-2AC7C121DEEE}">
      <dgm:prSet phldrT="[Text]"/>
      <dgm:spPr/>
      <dgm:t>
        <a:bodyPr/>
        <a:lstStyle/>
        <a:p>
          <a:r>
            <a:rPr lang="en-US" dirty="0"/>
            <a:t>Payroll</a:t>
          </a:r>
        </a:p>
      </dgm:t>
    </dgm:pt>
    <dgm:pt modelId="{658F82A4-D63F-4983-8459-69C198D0453A}" type="parTrans" cxnId="{DB8150FA-8A94-43C3-A955-BF65035479A6}">
      <dgm:prSet/>
      <dgm:spPr/>
      <dgm:t>
        <a:bodyPr/>
        <a:lstStyle/>
        <a:p>
          <a:endParaRPr lang="en-US"/>
        </a:p>
      </dgm:t>
    </dgm:pt>
    <dgm:pt modelId="{3B854694-8288-4950-B810-3713F083F351}" type="sibTrans" cxnId="{DB8150FA-8A94-43C3-A955-BF65035479A6}">
      <dgm:prSet/>
      <dgm:spPr/>
      <dgm:t>
        <a:bodyPr/>
        <a:lstStyle/>
        <a:p>
          <a:endParaRPr lang="en-US"/>
        </a:p>
      </dgm:t>
    </dgm:pt>
    <dgm:pt modelId="{A78DE767-15B1-41EC-B0AA-ABCD05881A9F}" type="pres">
      <dgm:prSet presAssocID="{40EAC590-7624-4C46-8589-EB19F92FE78F}" presName="Name0" presStyleCnt="0">
        <dgm:presLayoutVars>
          <dgm:chPref val="1"/>
          <dgm:dir/>
          <dgm:animOne val="branch"/>
          <dgm:animLvl val="lvl"/>
          <dgm:resizeHandles/>
        </dgm:presLayoutVars>
      </dgm:prSet>
      <dgm:spPr/>
    </dgm:pt>
    <dgm:pt modelId="{5E6B1DA6-F2FE-4BA9-AE0B-0F316C537C53}" type="pres">
      <dgm:prSet presAssocID="{1E1DB5D4-B3FE-4C7B-8D14-9DC369762ED6}" presName="vertOne" presStyleCnt="0"/>
      <dgm:spPr/>
    </dgm:pt>
    <dgm:pt modelId="{6398A2B5-1EA1-4B19-9290-AE2BEFA46D1D}" type="pres">
      <dgm:prSet presAssocID="{1E1DB5D4-B3FE-4C7B-8D14-9DC369762ED6}" presName="txOne" presStyleLbl="node0" presStyleIdx="0" presStyleCnt="1">
        <dgm:presLayoutVars>
          <dgm:chPref val="3"/>
        </dgm:presLayoutVars>
      </dgm:prSet>
      <dgm:spPr/>
    </dgm:pt>
    <dgm:pt modelId="{9F611E0C-1700-40AC-B76B-54D4B2ACEAC4}" type="pres">
      <dgm:prSet presAssocID="{1E1DB5D4-B3FE-4C7B-8D14-9DC369762ED6}" presName="parTransOne" presStyleCnt="0"/>
      <dgm:spPr/>
    </dgm:pt>
    <dgm:pt modelId="{20ED6ABE-A472-4EEE-82C0-D368E688662A}" type="pres">
      <dgm:prSet presAssocID="{1E1DB5D4-B3FE-4C7B-8D14-9DC369762ED6}" presName="horzOne" presStyleCnt="0"/>
      <dgm:spPr/>
    </dgm:pt>
    <dgm:pt modelId="{C292A5F0-E557-4228-9FD8-DDB29A3D2CD7}" type="pres">
      <dgm:prSet presAssocID="{E89B06E2-CBF8-4E0B-8680-11BB990EF321}" presName="vertTwo" presStyleCnt="0"/>
      <dgm:spPr/>
    </dgm:pt>
    <dgm:pt modelId="{0EFED954-740A-40BD-BEBC-C3779F991E60}" type="pres">
      <dgm:prSet presAssocID="{E89B06E2-CBF8-4E0B-8680-11BB990EF321}" presName="txTwo" presStyleLbl="node2" presStyleIdx="0" presStyleCnt="2">
        <dgm:presLayoutVars>
          <dgm:chPref val="3"/>
        </dgm:presLayoutVars>
      </dgm:prSet>
      <dgm:spPr/>
    </dgm:pt>
    <dgm:pt modelId="{1798DBBF-574C-4587-8E63-E4489D01E3E6}" type="pres">
      <dgm:prSet presAssocID="{E89B06E2-CBF8-4E0B-8680-11BB990EF321}" presName="parTransTwo" presStyleCnt="0"/>
      <dgm:spPr/>
    </dgm:pt>
    <dgm:pt modelId="{6F40657D-818E-4704-B4D9-3BDC68412A28}" type="pres">
      <dgm:prSet presAssocID="{E89B06E2-CBF8-4E0B-8680-11BB990EF321}" presName="horzTwo" presStyleCnt="0"/>
      <dgm:spPr/>
    </dgm:pt>
    <dgm:pt modelId="{8A91DDDA-6D1F-495B-B3AC-17FD72F4BBB2}" type="pres">
      <dgm:prSet presAssocID="{2FB1C888-F1A4-489D-958B-0E02480B6E5E}" presName="vertThree" presStyleCnt="0"/>
      <dgm:spPr/>
    </dgm:pt>
    <dgm:pt modelId="{DF8C415F-05F8-4795-8885-B235D253ADE6}" type="pres">
      <dgm:prSet presAssocID="{2FB1C888-F1A4-489D-958B-0E02480B6E5E}" presName="txThree" presStyleLbl="node3" presStyleIdx="0" presStyleCnt="4">
        <dgm:presLayoutVars>
          <dgm:chPref val="3"/>
        </dgm:presLayoutVars>
      </dgm:prSet>
      <dgm:spPr/>
    </dgm:pt>
    <dgm:pt modelId="{2170ED55-34FE-4362-8DC5-8E14B3753A19}" type="pres">
      <dgm:prSet presAssocID="{2FB1C888-F1A4-489D-958B-0E02480B6E5E}" presName="horzThree" presStyleCnt="0"/>
      <dgm:spPr/>
    </dgm:pt>
    <dgm:pt modelId="{99EB0671-305C-4A5E-AAE7-A9AB6DA9E237}" type="pres">
      <dgm:prSet presAssocID="{A210FBB0-609E-44E4-A8CA-859D5EAE402C}" presName="sibSpaceThree" presStyleCnt="0"/>
      <dgm:spPr/>
    </dgm:pt>
    <dgm:pt modelId="{DD3EC34B-B19D-4BD7-91A3-A01525692A26}" type="pres">
      <dgm:prSet presAssocID="{70B1552E-258A-41C8-AF72-1E27619FD37F}" presName="vertThree" presStyleCnt="0"/>
      <dgm:spPr/>
    </dgm:pt>
    <dgm:pt modelId="{85A5438A-AA11-4C56-9BA2-6E1E596FF6A2}" type="pres">
      <dgm:prSet presAssocID="{70B1552E-258A-41C8-AF72-1E27619FD37F}" presName="txThree" presStyleLbl="node3" presStyleIdx="1" presStyleCnt="4">
        <dgm:presLayoutVars>
          <dgm:chPref val="3"/>
        </dgm:presLayoutVars>
      </dgm:prSet>
      <dgm:spPr/>
    </dgm:pt>
    <dgm:pt modelId="{63E33815-F44C-4567-8B56-B8110D89B707}" type="pres">
      <dgm:prSet presAssocID="{70B1552E-258A-41C8-AF72-1E27619FD37F}" presName="horzThree" presStyleCnt="0"/>
      <dgm:spPr/>
    </dgm:pt>
    <dgm:pt modelId="{FA188D10-F858-4926-AB8D-F5D7C1D9E4BD}" type="pres">
      <dgm:prSet presAssocID="{571D1979-A188-4A7C-B63B-60ACF355425B}" presName="sibSpaceTwo" presStyleCnt="0"/>
      <dgm:spPr/>
    </dgm:pt>
    <dgm:pt modelId="{1946DD79-3B93-46FD-951A-1AFE34D999D3}" type="pres">
      <dgm:prSet presAssocID="{3C8DA9CC-1158-4F1C-9340-4F1E571B34C8}" presName="vertTwo" presStyleCnt="0"/>
      <dgm:spPr/>
    </dgm:pt>
    <dgm:pt modelId="{61B923B2-E096-4641-A0AB-FD753231B5B8}" type="pres">
      <dgm:prSet presAssocID="{3C8DA9CC-1158-4F1C-9340-4F1E571B34C8}" presName="txTwo" presStyleLbl="node2" presStyleIdx="1" presStyleCnt="2">
        <dgm:presLayoutVars>
          <dgm:chPref val="3"/>
        </dgm:presLayoutVars>
      </dgm:prSet>
      <dgm:spPr/>
    </dgm:pt>
    <dgm:pt modelId="{46AE3395-22F6-4935-9AD1-C6AFC04D3E6F}" type="pres">
      <dgm:prSet presAssocID="{3C8DA9CC-1158-4F1C-9340-4F1E571B34C8}" presName="parTransTwo" presStyleCnt="0"/>
      <dgm:spPr/>
    </dgm:pt>
    <dgm:pt modelId="{CA43484E-9860-4660-B6B1-E5A26083F3E0}" type="pres">
      <dgm:prSet presAssocID="{3C8DA9CC-1158-4F1C-9340-4F1E571B34C8}" presName="horzTwo" presStyleCnt="0"/>
      <dgm:spPr/>
    </dgm:pt>
    <dgm:pt modelId="{C4B1BA7F-B9AD-48CE-8417-E0B38EA53B21}" type="pres">
      <dgm:prSet presAssocID="{0D5209CE-E4EE-488D-92EC-FF6A1D31F3AB}" presName="vertThree" presStyleCnt="0"/>
      <dgm:spPr/>
    </dgm:pt>
    <dgm:pt modelId="{1077C546-963F-4612-B697-D5FC5D23F6F8}" type="pres">
      <dgm:prSet presAssocID="{0D5209CE-E4EE-488D-92EC-FF6A1D31F3AB}" presName="txThree" presStyleLbl="node3" presStyleIdx="2" presStyleCnt="4">
        <dgm:presLayoutVars>
          <dgm:chPref val="3"/>
        </dgm:presLayoutVars>
      </dgm:prSet>
      <dgm:spPr/>
    </dgm:pt>
    <dgm:pt modelId="{4F811903-43CB-41F8-81FA-7CFAAB73732C}" type="pres">
      <dgm:prSet presAssocID="{0D5209CE-E4EE-488D-92EC-FF6A1D31F3AB}" presName="horzThree" presStyleCnt="0"/>
      <dgm:spPr/>
    </dgm:pt>
    <dgm:pt modelId="{60E5D1A2-8C2A-4DB2-A833-50A8E1013BEB}" type="pres">
      <dgm:prSet presAssocID="{16B38F81-FED3-4BC7-8660-DA2E447C992A}" presName="sibSpaceThree" presStyleCnt="0"/>
      <dgm:spPr/>
    </dgm:pt>
    <dgm:pt modelId="{5E2A7FDF-EDED-4862-A91E-68C412C27953}" type="pres">
      <dgm:prSet presAssocID="{06A118F4-CE39-4964-B7F6-2AC7C121DEEE}" presName="vertThree" presStyleCnt="0"/>
      <dgm:spPr/>
    </dgm:pt>
    <dgm:pt modelId="{D29857D6-9271-4E45-AB2F-830A88987B8D}" type="pres">
      <dgm:prSet presAssocID="{06A118F4-CE39-4964-B7F6-2AC7C121DEEE}" presName="txThree" presStyleLbl="node3" presStyleIdx="3" presStyleCnt="4">
        <dgm:presLayoutVars>
          <dgm:chPref val="3"/>
        </dgm:presLayoutVars>
      </dgm:prSet>
      <dgm:spPr/>
    </dgm:pt>
    <dgm:pt modelId="{5B6FF889-4185-44CC-8AF5-744B1D7C4004}" type="pres">
      <dgm:prSet presAssocID="{06A118F4-CE39-4964-B7F6-2AC7C121DEEE}" presName="horzThree" presStyleCnt="0"/>
      <dgm:spPr/>
    </dgm:pt>
  </dgm:ptLst>
  <dgm:cxnLst>
    <dgm:cxn modelId="{ED4D2316-A99F-4DB8-B74F-929E1C24044F}" type="presOf" srcId="{70B1552E-258A-41C8-AF72-1E27619FD37F}" destId="{85A5438A-AA11-4C56-9BA2-6E1E596FF6A2}" srcOrd="0" destOrd="0" presId="urn:microsoft.com/office/officeart/2005/8/layout/hierarchy4"/>
    <dgm:cxn modelId="{E3EA3149-73DF-4982-B6B4-CBAFD6992947}" srcId="{3C8DA9CC-1158-4F1C-9340-4F1E571B34C8}" destId="{0D5209CE-E4EE-488D-92EC-FF6A1D31F3AB}" srcOrd="0" destOrd="0" parTransId="{5304D83E-75E3-4640-887E-DF4B8D4AA9AC}" sibTransId="{16B38F81-FED3-4BC7-8660-DA2E447C992A}"/>
    <dgm:cxn modelId="{6421586B-F1CA-430E-AC4C-276918BE1266}" type="presOf" srcId="{3C8DA9CC-1158-4F1C-9340-4F1E571B34C8}" destId="{61B923B2-E096-4641-A0AB-FD753231B5B8}" srcOrd="0" destOrd="0" presId="urn:microsoft.com/office/officeart/2005/8/layout/hierarchy4"/>
    <dgm:cxn modelId="{FF7C324C-DB01-4930-9652-58797C2B9310}" type="presOf" srcId="{06A118F4-CE39-4964-B7F6-2AC7C121DEEE}" destId="{D29857D6-9271-4E45-AB2F-830A88987B8D}" srcOrd="0" destOrd="0" presId="urn:microsoft.com/office/officeart/2005/8/layout/hierarchy4"/>
    <dgm:cxn modelId="{BBFDC96E-95A8-4055-BFFA-1B0D117F492D}" type="presOf" srcId="{1E1DB5D4-B3FE-4C7B-8D14-9DC369762ED6}" destId="{6398A2B5-1EA1-4B19-9290-AE2BEFA46D1D}" srcOrd="0" destOrd="0" presId="urn:microsoft.com/office/officeart/2005/8/layout/hierarchy4"/>
    <dgm:cxn modelId="{C9909A53-95E7-45F7-89FC-9B687E4BF211}" srcId="{E89B06E2-CBF8-4E0B-8680-11BB990EF321}" destId="{2FB1C888-F1A4-489D-958B-0E02480B6E5E}" srcOrd="0" destOrd="0" parTransId="{7E1E2690-7EFB-4C13-8DF9-7D357BA10DB1}" sibTransId="{A210FBB0-609E-44E4-A8CA-859D5EAE402C}"/>
    <dgm:cxn modelId="{9E59C17C-56C6-48F3-B9D0-EECC402D9E3B}" srcId="{1E1DB5D4-B3FE-4C7B-8D14-9DC369762ED6}" destId="{3C8DA9CC-1158-4F1C-9340-4F1E571B34C8}" srcOrd="1" destOrd="0" parTransId="{2600FEBD-5B34-463E-A8F2-CDA5FE6B3737}" sibTransId="{5BD7FBE1-33D2-45F3-94ED-33953D37AA57}"/>
    <dgm:cxn modelId="{DB23117D-E3D0-43D4-8383-77EB789E9850}" type="presOf" srcId="{0D5209CE-E4EE-488D-92EC-FF6A1D31F3AB}" destId="{1077C546-963F-4612-B697-D5FC5D23F6F8}" srcOrd="0" destOrd="0" presId="urn:microsoft.com/office/officeart/2005/8/layout/hierarchy4"/>
    <dgm:cxn modelId="{F92EA983-8E02-4682-BBB5-F3BEB83A7598}" type="presOf" srcId="{2FB1C888-F1A4-489D-958B-0E02480B6E5E}" destId="{DF8C415F-05F8-4795-8885-B235D253ADE6}" srcOrd="0" destOrd="0" presId="urn:microsoft.com/office/officeart/2005/8/layout/hierarchy4"/>
    <dgm:cxn modelId="{36028295-CA0E-4FBF-972A-516F17C37B32}" srcId="{E89B06E2-CBF8-4E0B-8680-11BB990EF321}" destId="{70B1552E-258A-41C8-AF72-1E27619FD37F}" srcOrd="1" destOrd="0" parTransId="{915A7572-518B-4D2B-824E-3B76A205C8B4}" sibTransId="{2B388BC2-66E1-4B62-8535-E4F084C3E14A}"/>
    <dgm:cxn modelId="{6577809C-0827-4077-9143-371F53F93D9C}" type="presOf" srcId="{E89B06E2-CBF8-4E0B-8680-11BB990EF321}" destId="{0EFED954-740A-40BD-BEBC-C3779F991E60}" srcOrd="0" destOrd="0" presId="urn:microsoft.com/office/officeart/2005/8/layout/hierarchy4"/>
    <dgm:cxn modelId="{B507F2B0-8372-4F1A-985E-084E8A907F2E}" srcId="{40EAC590-7624-4C46-8589-EB19F92FE78F}" destId="{1E1DB5D4-B3FE-4C7B-8D14-9DC369762ED6}" srcOrd="0" destOrd="0" parTransId="{99236594-CCDC-48F4-A988-78DA0D7C344B}" sibTransId="{2F12FD5E-8D3D-4A3F-91E0-36F33B61A241}"/>
    <dgm:cxn modelId="{3199A5D2-EC70-42EB-832A-3428B0729418}" srcId="{1E1DB5D4-B3FE-4C7B-8D14-9DC369762ED6}" destId="{E89B06E2-CBF8-4E0B-8680-11BB990EF321}" srcOrd="0" destOrd="0" parTransId="{D2212079-81E6-4FB9-B37A-16E55EB164D3}" sibTransId="{571D1979-A188-4A7C-B63B-60ACF355425B}"/>
    <dgm:cxn modelId="{A7D071F3-8D53-4E6B-8F9E-D47F1AACB0BA}" type="presOf" srcId="{40EAC590-7624-4C46-8589-EB19F92FE78F}" destId="{A78DE767-15B1-41EC-B0AA-ABCD05881A9F}" srcOrd="0" destOrd="0" presId="urn:microsoft.com/office/officeart/2005/8/layout/hierarchy4"/>
    <dgm:cxn modelId="{DB8150FA-8A94-43C3-A955-BF65035479A6}" srcId="{3C8DA9CC-1158-4F1C-9340-4F1E571B34C8}" destId="{06A118F4-CE39-4964-B7F6-2AC7C121DEEE}" srcOrd="1" destOrd="0" parTransId="{658F82A4-D63F-4983-8459-69C198D0453A}" sibTransId="{3B854694-8288-4950-B810-3713F083F351}"/>
    <dgm:cxn modelId="{3A82EDB5-334A-4319-A0B4-E7E32B544461}" type="presParOf" srcId="{A78DE767-15B1-41EC-B0AA-ABCD05881A9F}" destId="{5E6B1DA6-F2FE-4BA9-AE0B-0F316C537C53}" srcOrd="0" destOrd="0" presId="urn:microsoft.com/office/officeart/2005/8/layout/hierarchy4"/>
    <dgm:cxn modelId="{1E1920C8-C6AE-44DB-B907-AFD105F49DF2}" type="presParOf" srcId="{5E6B1DA6-F2FE-4BA9-AE0B-0F316C537C53}" destId="{6398A2B5-1EA1-4B19-9290-AE2BEFA46D1D}" srcOrd="0" destOrd="0" presId="urn:microsoft.com/office/officeart/2005/8/layout/hierarchy4"/>
    <dgm:cxn modelId="{C09112B0-C83E-46B8-9319-230D5226B86D}" type="presParOf" srcId="{5E6B1DA6-F2FE-4BA9-AE0B-0F316C537C53}" destId="{9F611E0C-1700-40AC-B76B-54D4B2ACEAC4}" srcOrd="1" destOrd="0" presId="urn:microsoft.com/office/officeart/2005/8/layout/hierarchy4"/>
    <dgm:cxn modelId="{7388FF43-2BF5-485D-A3F7-D41079B981CC}" type="presParOf" srcId="{5E6B1DA6-F2FE-4BA9-AE0B-0F316C537C53}" destId="{20ED6ABE-A472-4EEE-82C0-D368E688662A}" srcOrd="2" destOrd="0" presId="urn:microsoft.com/office/officeart/2005/8/layout/hierarchy4"/>
    <dgm:cxn modelId="{610109E1-FECD-432C-B869-4BED4CE432F2}" type="presParOf" srcId="{20ED6ABE-A472-4EEE-82C0-D368E688662A}" destId="{C292A5F0-E557-4228-9FD8-DDB29A3D2CD7}" srcOrd="0" destOrd="0" presId="urn:microsoft.com/office/officeart/2005/8/layout/hierarchy4"/>
    <dgm:cxn modelId="{DA04E247-EAAD-445C-84A5-718EE07BE832}" type="presParOf" srcId="{C292A5F0-E557-4228-9FD8-DDB29A3D2CD7}" destId="{0EFED954-740A-40BD-BEBC-C3779F991E60}" srcOrd="0" destOrd="0" presId="urn:microsoft.com/office/officeart/2005/8/layout/hierarchy4"/>
    <dgm:cxn modelId="{4BC0D8B8-1B2E-41FF-BF63-F2BD7F4C7F6D}" type="presParOf" srcId="{C292A5F0-E557-4228-9FD8-DDB29A3D2CD7}" destId="{1798DBBF-574C-4587-8E63-E4489D01E3E6}" srcOrd="1" destOrd="0" presId="urn:microsoft.com/office/officeart/2005/8/layout/hierarchy4"/>
    <dgm:cxn modelId="{22C602CC-9A95-4AAB-99B3-05DF40ABA4DD}" type="presParOf" srcId="{C292A5F0-E557-4228-9FD8-DDB29A3D2CD7}" destId="{6F40657D-818E-4704-B4D9-3BDC68412A28}" srcOrd="2" destOrd="0" presId="urn:microsoft.com/office/officeart/2005/8/layout/hierarchy4"/>
    <dgm:cxn modelId="{EF5E3467-033F-4022-A8FA-CE4680D25853}" type="presParOf" srcId="{6F40657D-818E-4704-B4D9-3BDC68412A28}" destId="{8A91DDDA-6D1F-495B-B3AC-17FD72F4BBB2}" srcOrd="0" destOrd="0" presId="urn:microsoft.com/office/officeart/2005/8/layout/hierarchy4"/>
    <dgm:cxn modelId="{567570FE-C068-4F0C-9C7C-6412D4A23054}" type="presParOf" srcId="{8A91DDDA-6D1F-495B-B3AC-17FD72F4BBB2}" destId="{DF8C415F-05F8-4795-8885-B235D253ADE6}" srcOrd="0" destOrd="0" presId="urn:microsoft.com/office/officeart/2005/8/layout/hierarchy4"/>
    <dgm:cxn modelId="{397E5ABD-6F4D-4865-BBEC-36D528DFB5F8}" type="presParOf" srcId="{8A91DDDA-6D1F-495B-B3AC-17FD72F4BBB2}" destId="{2170ED55-34FE-4362-8DC5-8E14B3753A19}" srcOrd="1" destOrd="0" presId="urn:microsoft.com/office/officeart/2005/8/layout/hierarchy4"/>
    <dgm:cxn modelId="{2757D4EF-F117-45EA-BB30-D84B17B59278}" type="presParOf" srcId="{6F40657D-818E-4704-B4D9-3BDC68412A28}" destId="{99EB0671-305C-4A5E-AAE7-A9AB6DA9E237}" srcOrd="1" destOrd="0" presId="urn:microsoft.com/office/officeart/2005/8/layout/hierarchy4"/>
    <dgm:cxn modelId="{0A24A182-C479-431E-A635-CFA51F30E8F6}" type="presParOf" srcId="{6F40657D-818E-4704-B4D9-3BDC68412A28}" destId="{DD3EC34B-B19D-4BD7-91A3-A01525692A26}" srcOrd="2" destOrd="0" presId="urn:microsoft.com/office/officeart/2005/8/layout/hierarchy4"/>
    <dgm:cxn modelId="{152675F7-7E38-45F5-8146-48F7A8053215}" type="presParOf" srcId="{DD3EC34B-B19D-4BD7-91A3-A01525692A26}" destId="{85A5438A-AA11-4C56-9BA2-6E1E596FF6A2}" srcOrd="0" destOrd="0" presId="urn:microsoft.com/office/officeart/2005/8/layout/hierarchy4"/>
    <dgm:cxn modelId="{FF3CB90C-EC24-4BF5-85FC-DD13F450FF35}" type="presParOf" srcId="{DD3EC34B-B19D-4BD7-91A3-A01525692A26}" destId="{63E33815-F44C-4567-8B56-B8110D89B707}" srcOrd="1" destOrd="0" presId="urn:microsoft.com/office/officeart/2005/8/layout/hierarchy4"/>
    <dgm:cxn modelId="{15E5CAB7-2AD9-46E4-A482-CB98B5DFE197}" type="presParOf" srcId="{20ED6ABE-A472-4EEE-82C0-D368E688662A}" destId="{FA188D10-F858-4926-AB8D-F5D7C1D9E4BD}" srcOrd="1" destOrd="0" presId="urn:microsoft.com/office/officeart/2005/8/layout/hierarchy4"/>
    <dgm:cxn modelId="{F8661521-D8D6-4FF5-AD20-A1B6A6B042A7}" type="presParOf" srcId="{20ED6ABE-A472-4EEE-82C0-D368E688662A}" destId="{1946DD79-3B93-46FD-951A-1AFE34D999D3}" srcOrd="2" destOrd="0" presId="urn:microsoft.com/office/officeart/2005/8/layout/hierarchy4"/>
    <dgm:cxn modelId="{60901AFE-A5FA-457A-BD12-FBABEE8C35E1}" type="presParOf" srcId="{1946DD79-3B93-46FD-951A-1AFE34D999D3}" destId="{61B923B2-E096-4641-A0AB-FD753231B5B8}" srcOrd="0" destOrd="0" presId="urn:microsoft.com/office/officeart/2005/8/layout/hierarchy4"/>
    <dgm:cxn modelId="{E97F2A02-3136-4542-AC59-39B1902B54F3}" type="presParOf" srcId="{1946DD79-3B93-46FD-951A-1AFE34D999D3}" destId="{46AE3395-22F6-4935-9AD1-C6AFC04D3E6F}" srcOrd="1" destOrd="0" presId="urn:microsoft.com/office/officeart/2005/8/layout/hierarchy4"/>
    <dgm:cxn modelId="{092F6007-976D-4293-AC61-22B9EB92BBFD}" type="presParOf" srcId="{1946DD79-3B93-46FD-951A-1AFE34D999D3}" destId="{CA43484E-9860-4660-B6B1-E5A26083F3E0}" srcOrd="2" destOrd="0" presId="urn:microsoft.com/office/officeart/2005/8/layout/hierarchy4"/>
    <dgm:cxn modelId="{FBE16A7D-3C56-4C02-B54D-2DD21F65D817}" type="presParOf" srcId="{CA43484E-9860-4660-B6B1-E5A26083F3E0}" destId="{C4B1BA7F-B9AD-48CE-8417-E0B38EA53B21}" srcOrd="0" destOrd="0" presId="urn:microsoft.com/office/officeart/2005/8/layout/hierarchy4"/>
    <dgm:cxn modelId="{A8284BF4-4687-44E2-98A9-4FBB7235B2B9}" type="presParOf" srcId="{C4B1BA7F-B9AD-48CE-8417-E0B38EA53B21}" destId="{1077C546-963F-4612-B697-D5FC5D23F6F8}" srcOrd="0" destOrd="0" presId="urn:microsoft.com/office/officeart/2005/8/layout/hierarchy4"/>
    <dgm:cxn modelId="{7ED2091A-2D90-4535-BD77-3BFB56AE1323}" type="presParOf" srcId="{C4B1BA7F-B9AD-48CE-8417-E0B38EA53B21}" destId="{4F811903-43CB-41F8-81FA-7CFAAB73732C}" srcOrd="1" destOrd="0" presId="urn:microsoft.com/office/officeart/2005/8/layout/hierarchy4"/>
    <dgm:cxn modelId="{369E0FF5-7EB7-4D64-90AA-21A107888E33}" type="presParOf" srcId="{CA43484E-9860-4660-B6B1-E5A26083F3E0}" destId="{60E5D1A2-8C2A-4DB2-A833-50A8E1013BEB}" srcOrd="1" destOrd="0" presId="urn:microsoft.com/office/officeart/2005/8/layout/hierarchy4"/>
    <dgm:cxn modelId="{35F9F88E-7D93-4C56-8E12-A206FC61B7A1}" type="presParOf" srcId="{CA43484E-9860-4660-B6B1-E5A26083F3E0}" destId="{5E2A7FDF-EDED-4862-A91E-68C412C27953}" srcOrd="2" destOrd="0" presId="urn:microsoft.com/office/officeart/2005/8/layout/hierarchy4"/>
    <dgm:cxn modelId="{50CFFE5F-76AB-46A5-8C27-D3DEE9C68B3D}" type="presParOf" srcId="{5E2A7FDF-EDED-4862-A91E-68C412C27953}" destId="{D29857D6-9271-4E45-AB2F-830A88987B8D}" srcOrd="0" destOrd="0" presId="urn:microsoft.com/office/officeart/2005/8/layout/hierarchy4"/>
    <dgm:cxn modelId="{D72221A4-AA2C-4AD3-B3D8-DD37E8E29193}" type="presParOf" srcId="{5E2A7FDF-EDED-4862-A91E-68C412C27953}" destId="{5B6FF889-4185-44CC-8AF5-744B1D7C4004}"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4C2CBDE-0390-4204-A048-6977CA43B67B}"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1BECAA17-D19B-451C-BFD7-3114CFF07788}">
      <dgm:prSet phldrT="[Text]" custT="1"/>
      <dgm:spPr/>
      <dgm:t>
        <a:bodyPr/>
        <a:lstStyle/>
        <a:p>
          <a:r>
            <a:rPr lang="en-US" sz="2000" dirty="0"/>
            <a:t>Planning</a:t>
          </a:r>
        </a:p>
      </dgm:t>
    </dgm:pt>
    <dgm:pt modelId="{148D22C4-659B-446A-9EF9-AC91325A4C9B}" type="parTrans" cxnId="{39244670-45D9-4C9D-8B80-D08206DB9EEE}">
      <dgm:prSet/>
      <dgm:spPr/>
      <dgm:t>
        <a:bodyPr/>
        <a:lstStyle/>
        <a:p>
          <a:endParaRPr lang="en-US"/>
        </a:p>
      </dgm:t>
    </dgm:pt>
    <dgm:pt modelId="{5CCA1499-D678-4BE8-A985-B0CA07C1339D}" type="sibTrans" cxnId="{39244670-45D9-4C9D-8B80-D08206DB9EEE}">
      <dgm:prSet/>
      <dgm:spPr/>
      <dgm:t>
        <a:bodyPr/>
        <a:lstStyle/>
        <a:p>
          <a:endParaRPr lang="en-US"/>
        </a:p>
      </dgm:t>
    </dgm:pt>
    <dgm:pt modelId="{276ED35C-7836-445A-878F-82E01F978862}">
      <dgm:prSet phldrT="[Text]" custT="1"/>
      <dgm:spPr/>
      <dgm:t>
        <a:bodyPr/>
        <a:lstStyle/>
        <a:p>
          <a:r>
            <a:rPr lang="en-US" sz="1600" dirty="0"/>
            <a:t>Workshops</a:t>
          </a:r>
        </a:p>
      </dgm:t>
    </dgm:pt>
    <dgm:pt modelId="{61D824A3-38C9-43A4-A49A-525BADF7A3E2}" type="parTrans" cxnId="{BACCEE10-0BFC-48F1-8D11-D6DF62A0066C}">
      <dgm:prSet/>
      <dgm:spPr/>
      <dgm:t>
        <a:bodyPr/>
        <a:lstStyle/>
        <a:p>
          <a:endParaRPr lang="en-US"/>
        </a:p>
      </dgm:t>
    </dgm:pt>
    <dgm:pt modelId="{B2A43C6C-9969-411C-90DF-7E13EF298708}" type="sibTrans" cxnId="{BACCEE10-0BFC-48F1-8D11-D6DF62A0066C}">
      <dgm:prSet/>
      <dgm:spPr/>
      <dgm:t>
        <a:bodyPr/>
        <a:lstStyle/>
        <a:p>
          <a:endParaRPr lang="en-US"/>
        </a:p>
      </dgm:t>
    </dgm:pt>
    <dgm:pt modelId="{12E03E46-FBBE-4673-A566-41EDCA054BB1}">
      <dgm:prSet phldrT="[Text]" custT="1"/>
      <dgm:spPr/>
      <dgm:t>
        <a:bodyPr/>
        <a:lstStyle/>
        <a:p>
          <a:r>
            <a:rPr lang="en-US" sz="2000" dirty="0"/>
            <a:t>Financial Review</a:t>
          </a:r>
        </a:p>
      </dgm:t>
    </dgm:pt>
    <dgm:pt modelId="{0D0312C6-BB41-4C6D-B0A5-DED0FB69D8AC}" type="parTrans" cxnId="{1E38DE19-8F58-4C0B-85F0-D3E82C529332}">
      <dgm:prSet/>
      <dgm:spPr/>
      <dgm:t>
        <a:bodyPr/>
        <a:lstStyle/>
        <a:p>
          <a:endParaRPr lang="en-US"/>
        </a:p>
      </dgm:t>
    </dgm:pt>
    <dgm:pt modelId="{8253E2D5-3BA7-4323-95C4-20FBB015878C}" type="sibTrans" cxnId="{1E38DE19-8F58-4C0B-85F0-D3E82C529332}">
      <dgm:prSet/>
      <dgm:spPr/>
      <dgm:t>
        <a:bodyPr/>
        <a:lstStyle/>
        <a:p>
          <a:endParaRPr lang="en-US"/>
        </a:p>
      </dgm:t>
    </dgm:pt>
    <dgm:pt modelId="{8633E91E-F826-40A5-9C9C-9F30E738E7A7}">
      <dgm:prSet phldrT="[Text]" custT="1"/>
      <dgm:spPr/>
      <dgm:t>
        <a:bodyPr/>
        <a:lstStyle/>
        <a:p>
          <a:r>
            <a:rPr lang="en-US" sz="1800" dirty="0"/>
            <a:t>Adoption</a:t>
          </a:r>
        </a:p>
      </dgm:t>
    </dgm:pt>
    <dgm:pt modelId="{E9F054B3-1AF4-45E7-9516-353789A085D3}" type="parTrans" cxnId="{ACB00CE3-9F6A-4D11-AEAD-DA260E90A5E2}">
      <dgm:prSet/>
      <dgm:spPr/>
      <dgm:t>
        <a:bodyPr/>
        <a:lstStyle/>
        <a:p>
          <a:endParaRPr lang="en-US"/>
        </a:p>
      </dgm:t>
    </dgm:pt>
    <dgm:pt modelId="{A576306D-FF49-43DF-8DDD-CA18C1E3E321}" type="sibTrans" cxnId="{ACB00CE3-9F6A-4D11-AEAD-DA260E90A5E2}">
      <dgm:prSet/>
      <dgm:spPr/>
      <dgm:t>
        <a:bodyPr/>
        <a:lstStyle/>
        <a:p>
          <a:endParaRPr lang="en-US"/>
        </a:p>
      </dgm:t>
    </dgm:pt>
    <dgm:pt modelId="{2A54F254-B10C-417A-967C-4E2CB0037009}">
      <dgm:prSet phldrT="[Text]" custT="1"/>
      <dgm:spPr/>
      <dgm:t>
        <a:bodyPr/>
        <a:lstStyle/>
        <a:p>
          <a:r>
            <a:rPr lang="en-US" sz="1600" dirty="0"/>
            <a:t>Implement-</a:t>
          </a:r>
          <a:r>
            <a:rPr lang="en-US" sz="1600" dirty="0" err="1"/>
            <a:t>ation</a:t>
          </a:r>
          <a:endParaRPr lang="en-US" sz="1600" dirty="0"/>
        </a:p>
      </dgm:t>
    </dgm:pt>
    <dgm:pt modelId="{9D19DE0E-C333-423B-868E-D01D3160D260}" type="parTrans" cxnId="{517E9B76-DCF8-476E-85A6-9E49522BEA33}">
      <dgm:prSet/>
      <dgm:spPr/>
      <dgm:t>
        <a:bodyPr/>
        <a:lstStyle/>
        <a:p>
          <a:endParaRPr lang="en-US"/>
        </a:p>
      </dgm:t>
    </dgm:pt>
    <dgm:pt modelId="{22D74763-83D0-48E1-A003-83B39A886044}" type="sibTrans" cxnId="{517E9B76-DCF8-476E-85A6-9E49522BEA33}">
      <dgm:prSet/>
      <dgm:spPr/>
      <dgm:t>
        <a:bodyPr/>
        <a:lstStyle/>
        <a:p>
          <a:endParaRPr lang="en-US"/>
        </a:p>
      </dgm:t>
    </dgm:pt>
    <dgm:pt modelId="{EA1B88EB-8069-4247-A1D4-E630103AAC1A}" type="pres">
      <dgm:prSet presAssocID="{34C2CBDE-0390-4204-A048-6977CA43B67B}" presName="cycle" presStyleCnt="0">
        <dgm:presLayoutVars>
          <dgm:dir/>
          <dgm:resizeHandles val="exact"/>
        </dgm:presLayoutVars>
      </dgm:prSet>
      <dgm:spPr/>
    </dgm:pt>
    <dgm:pt modelId="{F26DB1C2-E817-4F17-82C4-85848F778EEB}" type="pres">
      <dgm:prSet presAssocID="{1BECAA17-D19B-451C-BFD7-3114CFF07788}" presName="node" presStyleLbl="node1" presStyleIdx="0" presStyleCnt="5">
        <dgm:presLayoutVars>
          <dgm:bulletEnabled val="1"/>
        </dgm:presLayoutVars>
      </dgm:prSet>
      <dgm:spPr/>
    </dgm:pt>
    <dgm:pt modelId="{197E2BE2-1873-4747-BDC3-5B31CAF4A2D6}" type="pres">
      <dgm:prSet presAssocID="{5CCA1499-D678-4BE8-A985-B0CA07C1339D}" presName="sibTrans" presStyleLbl="sibTrans2D1" presStyleIdx="0" presStyleCnt="5"/>
      <dgm:spPr/>
    </dgm:pt>
    <dgm:pt modelId="{A081AAA9-DBDE-488C-A52F-C88FE7BB9372}" type="pres">
      <dgm:prSet presAssocID="{5CCA1499-D678-4BE8-A985-B0CA07C1339D}" presName="connectorText" presStyleLbl="sibTrans2D1" presStyleIdx="0" presStyleCnt="5"/>
      <dgm:spPr/>
    </dgm:pt>
    <dgm:pt modelId="{5C750DD5-CE19-486B-BC5B-211847872929}" type="pres">
      <dgm:prSet presAssocID="{276ED35C-7836-445A-878F-82E01F978862}" presName="node" presStyleLbl="node1" presStyleIdx="1" presStyleCnt="5">
        <dgm:presLayoutVars>
          <dgm:bulletEnabled val="1"/>
        </dgm:presLayoutVars>
      </dgm:prSet>
      <dgm:spPr/>
    </dgm:pt>
    <dgm:pt modelId="{6C641A4A-F067-41CC-BDF0-7D0080261396}" type="pres">
      <dgm:prSet presAssocID="{B2A43C6C-9969-411C-90DF-7E13EF298708}" presName="sibTrans" presStyleLbl="sibTrans2D1" presStyleIdx="1" presStyleCnt="5"/>
      <dgm:spPr/>
    </dgm:pt>
    <dgm:pt modelId="{C2074D3B-B164-41FC-965F-0C717FB10172}" type="pres">
      <dgm:prSet presAssocID="{B2A43C6C-9969-411C-90DF-7E13EF298708}" presName="connectorText" presStyleLbl="sibTrans2D1" presStyleIdx="1" presStyleCnt="5"/>
      <dgm:spPr/>
    </dgm:pt>
    <dgm:pt modelId="{8999984B-3D5A-432A-A57E-B5DAF63B7E10}" type="pres">
      <dgm:prSet presAssocID="{12E03E46-FBBE-4673-A566-41EDCA054BB1}" presName="node" presStyleLbl="node1" presStyleIdx="2" presStyleCnt="5">
        <dgm:presLayoutVars>
          <dgm:bulletEnabled val="1"/>
        </dgm:presLayoutVars>
      </dgm:prSet>
      <dgm:spPr/>
    </dgm:pt>
    <dgm:pt modelId="{A7EB625D-B15C-40FB-83FE-EAC3D06A945C}" type="pres">
      <dgm:prSet presAssocID="{8253E2D5-3BA7-4323-95C4-20FBB015878C}" presName="sibTrans" presStyleLbl="sibTrans2D1" presStyleIdx="2" presStyleCnt="5"/>
      <dgm:spPr/>
    </dgm:pt>
    <dgm:pt modelId="{5FDCF9EC-AB76-4C8C-939D-A5FED5515F56}" type="pres">
      <dgm:prSet presAssocID="{8253E2D5-3BA7-4323-95C4-20FBB015878C}" presName="connectorText" presStyleLbl="sibTrans2D1" presStyleIdx="2" presStyleCnt="5"/>
      <dgm:spPr/>
    </dgm:pt>
    <dgm:pt modelId="{EFA59E2F-83A3-4CAE-9626-7F6E137C1097}" type="pres">
      <dgm:prSet presAssocID="{8633E91E-F826-40A5-9C9C-9F30E738E7A7}" presName="node" presStyleLbl="node1" presStyleIdx="3" presStyleCnt="5">
        <dgm:presLayoutVars>
          <dgm:bulletEnabled val="1"/>
        </dgm:presLayoutVars>
      </dgm:prSet>
      <dgm:spPr/>
    </dgm:pt>
    <dgm:pt modelId="{106EF7A9-2CD1-4EF8-9274-ED4F89DAB6F1}" type="pres">
      <dgm:prSet presAssocID="{A576306D-FF49-43DF-8DDD-CA18C1E3E321}" presName="sibTrans" presStyleLbl="sibTrans2D1" presStyleIdx="3" presStyleCnt="5"/>
      <dgm:spPr/>
    </dgm:pt>
    <dgm:pt modelId="{4A0AB6EF-3450-4EA9-8810-681A196304AF}" type="pres">
      <dgm:prSet presAssocID="{A576306D-FF49-43DF-8DDD-CA18C1E3E321}" presName="connectorText" presStyleLbl="sibTrans2D1" presStyleIdx="3" presStyleCnt="5"/>
      <dgm:spPr/>
    </dgm:pt>
    <dgm:pt modelId="{915E4DCA-F69A-45A4-8AD7-EA441E55C583}" type="pres">
      <dgm:prSet presAssocID="{2A54F254-B10C-417A-967C-4E2CB0037009}" presName="node" presStyleLbl="node1" presStyleIdx="4" presStyleCnt="5">
        <dgm:presLayoutVars>
          <dgm:bulletEnabled val="1"/>
        </dgm:presLayoutVars>
      </dgm:prSet>
      <dgm:spPr/>
    </dgm:pt>
    <dgm:pt modelId="{781EB0C2-5D62-4AE6-BDAE-6983236FF071}" type="pres">
      <dgm:prSet presAssocID="{22D74763-83D0-48E1-A003-83B39A886044}" presName="sibTrans" presStyleLbl="sibTrans2D1" presStyleIdx="4" presStyleCnt="5"/>
      <dgm:spPr/>
    </dgm:pt>
    <dgm:pt modelId="{901C6021-17B9-4DC7-9F92-F14F64FC512C}" type="pres">
      <dgm:prSet presAssocID="{22D74763-83D0-48E1-A003-83B39A886044}" presName="connectorText" presStyleLbl="sibTrans2D1" presStyleIdx="4" presStyleCnt="5"/>
      <dgm:spPr/>
    </dgm:pt>
  </dgm:ptLst>
  <dgm:cxnLst>
    <dgm:cxn modelId="{4B715007-9839-4226-B159-350465705F53}" type="presOf" srcId="{5CCA1499-D678-4BE8-A985-B0CA07C1339D}" destId="{197E2BE2-1873-4747-BDC3-5B31CAF4A2D6}" srcOrd="0" destOrd="0" presId="urn:microsoft.com/office/officeart/2005/8/layout/cycle2"/>
    <dgm:cxn modelId="{39215409-C915-4FBF-B3B1-EEF83FC36358}" type="presOf" srcId="{8253E2D5-3BA7-4323-95C4-20FBB015878C}" destId="{5FDCF9EC-AB76-4C8C-939D-A5FED5515F56}" srcOrd="1" destOrd="0" presId="urn:microsoft.com/office/officeart/2005/8/layout/cycle2"/>
    <dgm:cxn modelId="{BACCEE10-0BFC-48F1-8D11-D6DF62A0066C}" srcId="{34C2CBDE-0390-4204-A048-6977CA43B67B}" destId="{276ED35C-7836-445A-878F-82E01F978862}" srcOrd="1" destOrd="0" parTransId="{61D824A3-38C9-43A4-A49A-525BADF7A3E2}" sibTransId="{B2A43C6C-9969-411C-90DF-7E13EF298708}"/>
    <dgm:cxn modelId="{1E38DE19-8F58-4C0B-85F0-D3E82C529332}" srcId="{34C2CBDE-0390-4204-A048-6977CA43B67B}" destId="{12E03E46-FBBE-4673-A566-41EDCA054BB1}" srcOrd="2" destOrd="0" parTransId="{0D0312C6-BB41-4C6D-B0A5-DED0FB69D8AC}" sibTransId="{8253E2D5-3BA7-4323-95C4-20FBB015878C}"/>
    <dgm:cxn modelId="{77F63F61-9BDB-44FE-B7BD-589790F59470}" type="presOf" srcId="{1BECAA17-D19B-451C-BFD7-3114CFF07788}" destId="{F26DB1C2-E817-4F17-82C4-85848F778EEB}" srcOrd="0" destOrd="0" presId="urn:microsoft.com/office/officeart/2005/8/layout/cycle2"/>
    <dgm:cxn modelId="{50053D42-1C67-46B6-BBB9-7AF5E63AF330}" type="presOf" srcId="{5CCA1499-D678-4BE8-A985-B0CA07C1339D}" destId="{A081AAA9-DBDE-488C-A52F-C88FE7BB9372}" srcOrd="1" destOrd="0" presId="urn:microsoft.com/office/officeart/2005/8/layout/cycle2"/>
    <dgm:cxn modelId="{2F036C4A-8CB3-4FB7-8562-DBFED370CF3E}" type="presOf" srcId="{8633E91E-F826-40A5-9C9C-9F30E738E7A7}" destId="{EFA59E2F-83A3-4CAE-9626-7F6E137C1097}" srcOrd="0" destOrd="0" presId="urn:microsoft.com/office/officeart/2005/8/layout/cycle2"/>
    <dgm:cxn modelId="{8E52C74D-67A8-4704-BD57-1B5169AAC488}" type="presOf" srcId="{276ED35C-7836-445A-878F-82E01F978862}" destId="{5C750DD5-CE19-486B-BC5B-211847872929}" srcOrd="0" destOrd="0" presId="urn:microsoft.com/office/officeart/2005/8/layout/cycle2"/>
    <dgm:cxn modelId="{39244670-45D9-4C9D-8B80-D08206DB9EEE}" srcId="{34C2CBDE-0390-4204-A048-6977CA43B67B}" destId="{1BECAA17-D19B-451C-BFD7-3114CFF07788}" srcOrd="0" destOrd="0" parTransId="{148D22C4-659B-446A-9EF9-AC91325A4C9B}" sibTransId="{5CCA1499-D678-4BE8-A985-B0CA07C1339D}"/>
    <dgm:cxn modelId="{517E9B76-DCF8-476E-85A6-9E49522BEA33}" srcId="{34C2CBDE-0390-4204-A048-6977CA43B67B}" destId="{2A54F254-B10C-417A-967C-4E2CB0037009}" srcOrd="4" destOrd="0" parTransId="{9D19DE0E-C333-423B-868E-D01D3160D260}" sibTransId="{22D74763-83D0-48E1-A003-83B39A886044}"/>
    <dgm:cxn modelId="{6C854B57-54BD-48C5-AAFB-940BF0B0D0CE}" type="presOf" srcId="{8253E2D5-3BA7-4323-95C4-20FBB015878C}" destId="{A7EB625D-B15C-40FB-83FE-EAC3D06A945C}" srcOrd="0" destOrd="0" presId="urn:microsoft.com/office/officeart/2005/8/layout/cycle2"/>
    <dgm:cxn modelId="{A15AE178-539C-420C-8F0B-92001CE55469}" type="presOf" srcId="{B2A43C6C-9969-411C-90DF-7E13EF298708}" destId="{6C641A4A-F067-41CC-BDF0-7D0080261396}" srcOrd="0" destOrd="0" presId="urn:microsoft.com/office/officeart/2005/8/layout/cycle2"/>
    <dgm:cxn modelId="{333FEB81-6786-48F3-B23C-310A9C9AC11A}" type="presOf" srcId="{22D74763-83D0-48E1-A003-83B39A886044}" destId="{781EB0C2-5D62-4AE6-BDAE-6983236FF071}" srcOrd="0" destOrd="0" presId="urn:microsoft.com/office/officeart/2005/8/layout/cycle2"/>
    <dgm:cxn modelId="{BA37D48B-F9C6-4BFB-BB04-F28743FDFA46}" type="presOf" srcId="{A576306D-FF49-43DF-8DDD-CA18C1E3E321}" destId="{4A0AB6EF-3450-4EA9-8810-681A196304AF}" srcOrd="1" destOrd="0" presId="urn:microsoft.com/office/officeart/2005/8/layout/cycle2"/>
    <dgm:cxn modelId="{5BCA9BA9-869C-4DE1-A2D7-F0AEB50241F8}" type="presOf" srcId="{A576306D-FF49-43DF-8DDD-CA18C1E3E321}" destId="{106EF7A9-2CD1-4EF8-9274-ED4F89DAB6F1}" srcOrd="0" destOrd="0" presId="urn:microsoft.com/office/officeart/2005/8/layout/cycle2"/>
    <dgm:cxn modelId="{933EFEAE-BB34-430F-839B-E2FD2CE927FD}" type="presOf" srcId="{B2A43C6C-9969-411C-90DF-7E13EF298708}" destId="{C2074D3B-B164-41FC-965F-0C717FB10172}" srcOrd="1" destOrd="0" presId="urn:microsoft.com/office/officeart/2005/8/layout/cycle2"/>
    <dgm:cxn modelId="{3CA737B0-FC00-45AB-B9CF-4D4F6BC25B48}" type="presOf" srcId="{12E03E46-FBBE-4673-A566-41EDCA054BB1}" destId="{8999984B-3D5A-432A-A57E-B5DAF63B7E10}" srcOrd="0" destOrd="0" presId="urn:microsoft.com/office/officeart/2005/8/layout/cycle2"/>
    <dgm:cxn modelId="{1CC1F4BE-61E4-41B6-AA0D-D60DB5AC8073}" type="presOf" srcId="{2A54F254-B10C-417A-967C-4E2CB0037009}" destId="{915E4DCA-F69A-45A4-8AD7-EA441E55C583}" srcOrd="0" destOrd="0" presId="urn:microsoft.com/office/officeart/2005/8/layout/cycle2"/>
    <dgm:cxn modelId="{ACB00CE3-9F6A-4D11-AEAD-DA260E90A5E2}" srcId="{34C2CBDE-0390-4204-A048-6977CA43B67B}" destId="{8633E91E-F826-40A5-9C9C-9F30E738E7A7}" srcOrd="3" destOrd="0" parTransId="{E9F054B3-1AF4-45E7-9516-353789A085D3}" sibTransId="{A576306D-FF49-43DF-8DDD-CA18C1E3E321}"/>
    <dgm:cxn modelId="{261DBCF7-17EC-47FA-AFD7-32DBE6D766DD}" type="presOf" srcId="{34C2CBDE-0390-4204-A048-6977CA43B67B}" destId="{EA1B88EB-8069-4247-A1D4-E630103AAC1A}" srcOrd="0" destOrd="0" presId="urn:microsoft.com/office/officeart/2005/8/layout/cycle2"/>
    <dgm:cxn modelId="{7736F9FD-8208-4DBF-8651-997960A5D15A}" type="presOf" srcId="{22D74763-83D0-48E1-A003-83B39A886044}" destId="{901C6021-17B9-4DC7-9F92-F14F64FC512C}" srcOrd="1" destOrd="0" presId="urn:microsoft.com/office/officeart/2005/8/layout/cycle2"/>
    <dgm:cxn modelId="{72906D51-7338-43C0-82FD-BF3049FE243A}" type="presParOf" srcId="{EA1B88EB-8069-4247-A1D4-E630103AAC1A}" destId="{F26DB1C2-E817-4F17-82C4-85848F778EEB}" srcOrd="0" destOrd="0" presId="urn:microsoft.com/office/officeart/2005/8/layout/cycle2"/>
    <dgm:cxn modelId="{F03D5FF6-22AF-43C0-ACE7-3A06CDFE4ACC}" type="presParOf" srcId="{EA1B88EB-8069-4247-A1D4-E630103AAC1A}" destId="{197E2BE2-1873-4747-BDC3-5B31CAF4A2D6}" srcOrd="1" destOrd="0" presId="urn:microsoft.com/office/officeart/2005/8/layout/cycle2"/>
    <dgm:cxn modelId="{8E311379-E4F6-4F87-841E-134BC44AF1DE}" type="presParOf" srcId="{197E2BE2-1873-4747-BDC3-5B31CAF4A2D6}" destId="{A081AAA9-DBDE-488C-A52F-C88FE7BB9372}" srcOrd="0" destOrd="0" presId="urn:microsoft.com/office/officeart/2005/8/layout/cycle2"/>
    <dgm:cxn modelId="{25A9C1FB-6A54-4763-8805-6D80D963DC55}" type="presParOf" srcId="{EA1B88EB-8069-4247-A1D4-E630103AAC1A}" destId="{5C750DD5-CE19-486B-BC5B-211847872929}" srcOrd="2" destOrd="0" presId="urn:microsoft.com/office/officeart/2005/8/layout/cycle2"/>
    <dgm:cxn modelId="{9A181842-768A-4A7F-AA5A-E6794FCC0875}" type="presParOf" srcId="{EA1B88EB-8069-4247-A1D4-E630103AAC1A}" destId="{6C641A4A-F067-41CC-BDF0-7D0080261396}" srcOrd="3" destOrd="0" presId="urn:microsoft.com/office/officeart/2005/8/layout/cycle2"/>
    <dgm:cxn modelId="{87F3ED06-9335-40BD-9E4A-EA09FF3D7EC9}" type="presParOf" srcId="{6C641A4A-F067-41CC-BDF0-7D0080261396}" destId="{C2074D3B-B164-41FC-965F-0C717FB10172}" srcOrd="0" destOrd="0" presId="urn:microsoft.com/office/officeart/2005/8/layout/cycle2"/>
    <dgm:cxn modelId="{BC3B94A9-259F-4CF3-9B08-5071686AB59A}" type="presParOf" srcId="{EA1B88EB-8069-4247-A1D4-E630103AAC1A}" destId="{8999984B-3D5A-432A-A57E-B5DAF63B7E10}" srcOrd="4" destOrd="0" presId="urn:microsoft.com/office/officeart/2005/8/layout/cycle2"/>
    <dgm:cxn modelId="{F1111496-38F2-4188-BC18-0F3A7F0A88FD}" type="presParOf" srcId="{EA1B88EB-8069-4247-A1D4-E630103AAC1A}" destId="{A7EB625D-B15C-40FB-83FE-EAC3D06A945C}" srcOrd="5" destOrd="0" presId="urn:microsoft.com/office/officeart/2005/8/layout/cycle2"/>
    <dgm:cxn modelId="{32892EF5-7EEC-4D7F-8B79-0BCEE7B4A68E}" type="presParOf" srcId="{A7EB625D-B15C-40FB-83FE-EAC3D06A945C}" destId="{5FDCF9EC-AB76-4C8C-939D-A5FED5515F56}" srcOrd="0" destOrd="0" presId="urn:microsoft.com/office/officeart/2005/8/layout/cycle2"/>
    <dgm:cxn modelId="{7184EE14-3473-426C-8C0A-E592B9F3F124}" type="presParOf" srcId="{EA1B88EB-8069-4247-A1D4-E630103AAC1A}" destId="{EFA59E2F-83A3-4CAE-9626-7F6E137C1097}" srcOrd="6" destOrd="0" presId="urn:microsoft.com/office/officeart/2005/8/layout/cycle2"/>
    <dgm:cxn modelId="{D0B3BFA5-3C82-42A4-8597-BE81469E3463}" type="presParOf" srcId="{EA1B88EB-8069-4247-A1D4-E630103AAC1A}" destId="{106EF7A9-2CD1-4EF8-9274-ED4F89DAB6F1}" srcOrd="7" destOrd="0" presId="urn:microsoft.com/office/officeart/2005/8/layout/cycle2"/>
    <dgm:cxn modelId="{49278D39-9299-4B61-BB8B-7AA9DA27FEBE}" type="presParOf" srcId="{106EF7A9-2CD1-4EF8-9274-ED4F89DAB6F1}" destId="{4A0AB6EF-3450-4EA9-8810-681A196304AF}" srcOrd="0" destOrd="0" presId="urn:microsoft.com/office/officeart/2005/8/layout/cycle2"/>
    <dgm:cxn modelId="{6FD4925B-ED9C-49B0-8965-81285B87B738}" type="presParOf" srcId="{EA1B88EB-8069-4247-A1D4-E630103AAC1A}" destId="{915E4DCA-F69A-45A4-8AD7-EA441E55C583}" srcOrd="8" destOrd="0" presId="urn:microsoft.com/office/officeart/2005/8/layout/cycle2"/>
    <dgm:cxn modelId="{30D2F087-1F08-490A-9679-765734E4F470}" type="presParOf" srcId="{EA1B88EB-8069-4247-A1D4-E630103AAC1A}" destId="{781EB0C2-5D62-4AE6-BDAE-6983236FF071}" srcOrd="9" destOrd="0" presId="urn:microsoft.com/office/officeart/2005/8/layout/cycle2"/>
    <dgm:cxn modelId="{54AE84C7-CA78-4D72-82A2-ABCB4CABA5B3}" type="presParOf" srcId="{781EB0C2-5D62-4AE6-BDAE-6983236FF071}" destId="{901C6021-17B9-4DC7-9F92-F14F64FC512C}" srcOrd="0" destOrd="0" presId="urn:microsoft.com/office/officeart/2005/8/layout/cycle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EAC590-7624-4C46-8589-EB19F92FE78F}" type="doc">
      <dgm:prSet loTypeId="urn:microsoft.com/office/officeart/2005/8/layout/hierarchy4" loCatId="relationship" qsTypeId="urn:microsoft.com/office/officeart/2005/8/quickstyle/simple1" qsCatId="simple" csTypeId="urn:microsoft.com/office/officeart/2005/8/colors/colorful5" csCatId="colorful" phldr="1"/>
      <dgm:spPr/>
      <dgm:t>
        <a:bodyPr/>
        <a:lstStyle/>
        <a:p>
          <a:endParaRPr lang="en-US"/>
        </a:p>
      </dgm:t>
    </dgm:pt>
    <dgm:pt modelId="{1E1DB5D4-B3FE-4C7B-8D14-9DC369762ED6}">
      <dgm:prSet phldrT="[Text]"/>
      <dgm:spPr/>
      <dgm:t>
        <a:bodyPr/>
        <a:lstStyle/>
        <a:p>
          <a:r>
            <a:rPr lang="en-US" dirty="0"/>
            <a:t>County, State, and Federal Government Fiscal Requirements</a:t>
          </a:r>
        </a:p>
      </dgm:t>
    </dgm:pt>
    <dgm:pt modelId="{99236594-CCDC-48F4-A988-78DA0D7C344B}" type="parTrans" cxnId="{B507F2B0-8372-4F1A-985E-084E8A907F2E}">
      <dgm:prSet/>
      <dgm:spPr/>
      <dgm:t>
        <a:bodyPr/>
        <a:lstStyle/>
        <a:p>
          <a:endParaRPr lang="en-US"/>
        </a:p>
      </dgm:t>
    </dgm:pt>
    <dgm:pt modelId="{2F12FD5E-8D3D-4A3F-91E0-36F33B61A241}" type="sibTrans" cxnId="{B507F2B0-8372-4F1A-985E-084E8A907F2E}">
      <dgm:prSet/>
      <dgm:spPr/>
      <dgm:t>
        <a:bodyPr/>
        <a:lstStyle/>
        <a:p>
          <a:endParaRPr lang="en-US"/>
        </a:p>
      </dgm:t>
    </dgm:pt>
    <dgm:pt modelId="{E89B06E2-CBF8-4E0B-8680-11BB990EF321}">
      <dgm:prSet phldrT="[Text]"/>
      <dgm:spPr/>
      <dgm:t>
        <a:bodyPr/>
        <a:lstStyle/>
        <a:p>
          <a:r>
            <a:rPr lang="en-US" dirty="0"/>
            <a:t>Annual Audits</a:t>
          </a:r>
        </a:p>
      </dgm:t>
    </dgm:pt>
    <dgm:pt modelId="{D2212079-81E6-4FB9-B37A-16E55EB164D3}" type="parTrans" cxnId="{3199A5D2-EC70-42EB-832A-3428B0729418}">
      <dgm:prSet/>
      <dgm:spPr/>
      <dgm:t>
        <a:bodyPr/>
        <a:lstStyle/>
        <a:p>
          <a:endParaRPr lang="en-US"/>
        </a:p>
      </dgm:t>
    </dgm:pt>
    <dgm:pt modelId="{571D1979-A188-4A7C-B63B-60ACF355425B}" type="sibTrans" cxnId="{3199A5D2-EC70-42EB-832A-3428B0729418}">
      <dgm:prSet/>
      <dgm:spPr/>
      <dgm:t>
        <a:bodyPr/>
        <a:lstStyle/>
        <a:p>
          <a:endParaRPr lang="en-US"/>
        </a:p>
      </dgm:t>
    </dgm:pt>
    <dgm:pt modelId="{2FB1C888-F1A4-489D-958B-0E02480B6E5E}">
      <dgm:prSet phldrT="[Text]"/>
      <dgm:spPr/>
      <dgm:t>
        <a:bodyPr/>
        <a:lstStyle/>
        <a:p>
          <a:r>
            <a:rPr lang="en-US" dirty="0"/>
            <a:t>Tax Reporting</a:t>
          </a:r>
        </a:p>
      </dgm:t>
    </dgm:pt>
    <dgm:pt modelId="{7E1E2690-7EFB-4C13-8DF9-7D357BA10DB1}" type="parTrans" cxnId="{C9909A53-95E7-45F7-89FC-9B687E4BF211}">
      <dgm:prSet/>
      <dgm:spPr/>
      <dgm:t>
        <a:bodyPr/>
        <a:lstStyle/>
        <a:p>
          <a:endParaRPr lang="en-US"/>
        </a:p>
      </dgm:t>
    </dgm:pt>
    <dgm:pt modelId="{A210FBB0-609E-44E4-A8CA-859D5EAE402C}" type="sibTrans" cxnId="{C9909A53-95E7-45F7-89FC-9B687E4BF211}">
      <dgm:prSet/>
      <dgm:spPr/>
      <dgm:t>
        <a:bodyPr/>
        <a:lstStyle/>
        <a:p>
          <a:endParaRPr lang="en-US"/>
        </a:p>
      </dgm:t>
    </dgm:pt>
    <dgm:pt modelId="{70B1552E-258A-41C8-AF72-1E27619FD37F}">
      <dgm:prSet phldrT="[Text]"/>
      <dgm:spPr/>
      <dgm:t>
        <a:bodyPr/>
        <a:lstStyle/>
        <a:p>
          <a:r>
            <a:rPr lang="en-US" dirty="0"/>
            <a:t>State Controller Reporting</a:t>
          </a:r>
        </a:p>
      </dgm:t>
    </dgm:pt>
    <dgm:pt modelId="{915A7572-518B-4D2B-824E-3B76A205C8B4}" type="parTrans" cxnId="{36028295-CA0E-4FBF-972A-516F17C37B32}">
      <dgm:prSet/>
      <dgm:spPr/>
      <dgm:t>
        <a:bodyPr/>
        <a:lstStyle/>
        <a:p>
          <a:endParaRPr lang="en-US"/>
        </a:p>
      </dgm:t>
    </dgm:pt>
    <dgm:pt modelId="{2B388BC2-66E1-4B62-8535-E4F084C3E14A}" type="sibTrans" cxnId="{36028295-CA0E-4FBF-972A-516F17C37B32}">
      <dgm:prSet/>
      <dgm:spPr/>
      <dgm:t>
        <a:bodyPr/>
        <a:lstStyle/>
        <a:p>
          <a:endParaRPr lang="en-US"/>
        </a:p>
      </dgm:t>
    </dgm:pt>
    <dgm:pt modelId="{3C8DA9CC-1158-4F1C-9340-4F1E571B34C8}">
      <dgm:prSet phldrT="[Text]"/>
      <dgm:spPr/>
      <dgm:t>
        <a:bodyPr/>
        <a:lstStyle/>
        <a:p>
          <a:r>
            <a:rPr lang="en-US" dirty="0"/>
            <a:t>Internal Control</a:t>
          </a:r>
        </a:p>
      </dgm:t>
    </dgm:pt>
    <dgm:pt modelId="{2600FEBD-5B34-463E-A8F2-CDA5FE6B3737}" type="parTrans" cxnId="{9E59C17C-56C6-48F3-B9D0-EECC402D9E3B}">
      <dgm:prSet/>
      <dgm:spPr/>
      <dgm:t>
        <a:bodyPr/>
        <a:lstStyle/>
        <a:p>
          <a:endParaRPr lang="en-US"/>
        </a:p>
      </dgm:t>
    </dgm:pt>
    <dgm:pt modelId="{5BD7FBE1-33D2-45F3-94ED-33953D37AA57}" type="sibTrans" cxnId="{9E59C17C-56C6-48F3-B9D0-EECC402D9E3B}">
      <dgm:prSet/>
      <dgm:spPr/>
      <dgm:t>
        <a:bodyPr/>
        <a:lstStyle/>
        <a:p>
          <a:endParaRPr lang="en-US"/>
        </a:p>
      </dgm:t>
    </dgm:pt>
    <dgm:pt modelId="{0D5209CE-E4EE-488D-92EC-FF6A1D31F3AB}">
      <dgm:prSet phldrT="[Text]"/>
      <dgm:spPr/>
      <dgm:t>
        <a:bodyPr/>
        <a:lstStyle/>
        <a:p>
          <a:r>
            <a:rPr lang="en-US" dirty="0"/>
            <a:t>Grant Tracking</a:t>
          </a:r>
        </a:p>
      </dgm:t>
    </dgm:pt>
    <dgm:pt modelId="{5304D83E-75E3-4640-887E-DF4B8D4AA9AC}" type="parTrans" cxnId="{E3EA3149-73DF-4982-B6B4-CBAFD6992947}">
      <dgm:prSet/>
      <dgm:spPr/>
      <dgm:t>
        <a:bodyPr/>
        <a:lstStyle/>
        <a:p>
          <a:endParaRPr lang="en-US"/>
        </a:p>
      </dgm:t>
    </dgm:pt>
    <dgm:pt modelId="{16B38F81-FED3-4BC7-8660-DA2E447C992A}" type="sibTrans" cxnId="{E3EA3149-73DF-4982-B6B4-CBAFD6992947}">
      <dgm:prSet/>
      <dgm:spPr/>
      <dgm:t>
        <a:bodyPr/>
        <a:lstStyle/>
        <a:p>
          <a:endParaRPr lang="en-US"/>
        </a:p>
      </dgm:t>
    </dgm:pt>
    <dgm:pt modelId="{A78DE767-15B1-41EC-B0AA-ABCD05881A9F}" type="pres">
      <dgm:prSet presAssocID="{40EAC590-7624-4C46-8589-EB19F92FE78F}" presName="Name0" presStyleCnt="0">
        <dgm:presLayoutVars>
          <dgm:chPref val="1"/>
          <dgm:dir/>
          <dgm:animOne val="branch"/>
          <dgm:animLvl val="lvl"/>
          <dgm:resizeHandles/>
        </dgm:presLayoutVars>
      </dgm:prSet>
      <dgm:spPr/>
    </dgm:pt>
    <dgm:pt modelId="{5E6B1DA6-F2FE-4BA9-AE0B-0F316C537C53}" type="pres">
      <dgm:prSet presAssocID="{1E1DB5D4-B3FE-4C7B-8D14-9DC369762ED6}" presName="vertOne" presStyleCnt="0"/>
      <dgm:spPr/>
    </dgm:pt>
    <dgm:pt modelId="{6398A2B5-1EA1-4B19-9290-AE2BEFA46D1D}" type="pres">
      <dgm:prSet presAssocID="{1E1DB5D4-B3FE-4C7B-8D14-9DC369762ED6}" presName="txOne" presStyleLbl="node0" presStyleIdx="0" presStyleCnt="1">
        <dgm:presLayoutVars>
          <dgm:chPref val="3"/>
        </dgm:presLayoutVars>
      </dgm:prSet>
      <dgm:spPr/>
    </dgm:pt>
    <dgm:pt modelId="{9F611E0C-1700-40AC-B76B-54D4B2ACEAC4}" type="pres">
      <dgm:prSet presAssocID="{1E1DB5D4-B3FE-4C7B-8D14-9DC369762ED6}" presName="parTransOne" presStyleCnt="0"/>
      <dgm:spPr/>
    </dgm:pt>
    <dgm:pt modelId="{20ED6ABE-A472-4EEE-82C0-D368E688662A}" type="pres">
      <dgm:prSet presAssocID="{1E1DB5D4-B3FE-4C7B-8D14-9DC369762ED6}" presName="horzOne" presStyleCnt="0"/>
      <dgm:spPr/>
    </dgm:pt>
    <dgm:pt modelId="{C292A5F0-E557-4228-9FD8-DDB29A3D2CD7}" type="pres">
      <dgm:prSet presAssocID="{E89B06E2-CBF8-4E0B-8680-11BB990EF321}" presName="vertTwo" presStyleCnt="0"/>
      <dgm:spPr/>
    </dgm:pt>
    <dgm:pt modelId="{0EFED954-740A-40BD-BEBC-C3779F991E60}" type="pres">
      <dgm:prSet presAssocID="{E89B06E2-CBF8-4E0B-8680-11BB990EF321}" presName="txTwo" presStyleLbl="node2" presStyleIdx="0" presStyleCnt="2">
        <dgm:presLayoutVars>
          <dgm:chPref val="3"/>
        </dgm:presLayoutVars>
      </dgm:prSet>
      <dgm:spPr/>
    </dgm:pt>
    <dgm:pt modelId="{1798DBBF-574C-4587-8E63-E4489D01E3E6}" type="pres">
      <dgm:prSet presAssocID="{E89B06E2-CBF8-4E0B-8680-11BB990EF321}" presName="parTransTwo" presStyleCnt="0"/>
      <dgm:spPr/>
    </dgm:pt>
    <dgm:pt modelId="{6F40657D-818E-4704-B4D9-3BDC68412A28}" type="pres">
      <dgm:prSet presAssocID="{E89B06E2-CBF8-4E0B-8680-11BB990EF321}" presName="horzTwo" presStyleCnt="0"/>
      <dgm:spPr/>
    </dgm:pt>
    <dgm:pt modelId="{8A91DDDA-6D1F-495B-B3AC-17FD72F4BBB2}" type="pres">
      <dgm:prSet presAssocID="{2FB1C888-F1A4-489D-958B-0E02480B6E5E}" presName="vertThree" presStyleCnt="0"/>
      <dgm:spPr/>
    </dgm:pt>
    <dgm:pt modelId="{DF8C415F-05F8-4795-8885-B235D253ADE6}" type="pres">
      <dgm:prSet presAssocID="{2FB1C888-F1A4-489D-958B-0E02480B6E5E}" presName="txThree" presStyleLbl="node3" presStyleIdx="0" presStyleCnt="3">
        <dgm:presLayoutVars>
          <dgm:chPref val="3"/>
        </dgm:presLayoutVars>
      </dgm:prSet>
      <dgm:spPr/>
    </dgm:pt>
    <dgm:pt modelId="{2170ED55-34FE-4362-8DC5-8E14B3753A19}" type="pres">
      <dgm:prSet presAssocID="{2FB1C888-F1A4-489D-958B-0E02480B6E5E}" presName="horzThree" presStyleCnt="0"/>
      <dgm:spPr/>
    </dgm:pt>
    <dgm:pt modelId="{99EB0671-305C-4A5E-AAE7-A9AB6DA9E237}" type="pres">
      <dgm:prSet presAssocID="{A210FBB0-609E-44E4-A8CA-859D5EAE402C}" presName="sibSpaceThree" presStyleCnt="0"/>
      <dgm:spPr/>
    </dgm:pt>
    <dgm:pt modelId="{DD3EC34B-B19D-4BD7-91A3-A01525692A26}" type="pres">
      <dgm:prSet presAssocID="{70B1552E-258A-41C8-AF72-1E27619FD37F}" presName="vertThree" presStyleCnt="0"/>
      <dgm:spPr/>
    </dgm:pt>
    <dgm:pt modelId="{85A5438A-AA11-4C56-9BA2-6E1E596FF6A2}" type="pres">
      <dgm:prSet presAssocID="{70B1552E-258A-41C8-AF72-1E27619FD37F}" presName="txThree" presStyleLbl="node3" presStyleIdx="1" presStyleCnt="3">
        <dgm:presLayoutVars>
          <dgm:chPref val="3"/>
        </dgm:presLayoutVars>
      </dgm:prSet>
      <dgm:spPr/>
    </dgm:pt>
    <dgm:pt modelId="{63E33815-F44C-4567-8B56-B8110D89B707}" type="pres">
      <dgm:prSet presAssocID="{70B1552E-258A-41C8-AF72-1E27619FD37F}" presName="horzThree" presStyleCnt="0"/>
      <dgm:spPr/>
    </dgm:pt>
    <dgm:pt modelId="{FA188D10-F858-4926-AB8D-F5D7C1D9E4BD}" type="pres">
      <dgm:prSet presAssocID="{571D1979-A188-4A7C-B63B-60ACF355425B}" presName="sibSpaceTwo" presStyleCnt="0"/>
      <dgm:spPr/>
    </dgm:pt>
    <dgm:pt modelId="{1946DD79-3B93-46FD-951A-1AFE34D999D3}" type="pres">
      <dgm:prSet presAssocID="{3C8DA9CC-1158-4F1C-9340-4F1E571B34C8}" presName="vertTwo" presStyleCnt="0"/>
      <dgm:spPr/>
    </dgm:pt>
    <dgm:pt modelId="{61B923B2-E096-4641-A0AB-FD753231B5B8}" type="pres">
      <dgm:prSet presAssocID="{3C8DA9CC-1158-4F1C-9340-4F1E571B34C8}" presName="txTwo" presStyleLbl="node2" presStyleIdx="1" presStyleCnt="2">
        <dgm:presLayoutVars>
          <dgm:chPref val="3"/>
        </dgm:presLayoutVars>
      </dgm:prSet>
      <dgm:spPr/>
    </dgm:pt>
    <dgm:pt modelId="{46AE3395-22F6-4935-9AD1-C6AFC04D3E6F}" type="pres">
      <dgm:prSet presAssocID="{3C8DA9CC-1158-4F1C-9340-4F1E571B34C8}" presName="parTransTwo" presStyleCnt="0"/>
      <dgm:spPr/>
    </dgm:pt>
    <dgm:pt modelId="{CA43484E-9860-4660-B6B1-E5A26083F3E0}" type="pres">
      <dgm:prSet presAssocID="{3C8DA9CC-1158-4F1C-9340-4F1E571B34C8}" presName="horzTwo" presStyleCnt="0"/>
      <dgm:spPr/>
    </dgm:pt>
    <dgm:pt modelId="{C4B1BA7F-B9AD-48CE-8417-E0B38EA53B21}" type="pres">
      <dgm:prSet presAssocID="{0D5209CE-E4EE-488D-92EC-FF6A1D31F3AB}" presName="vertThree" presStyleCnt="0"/>
      <dgm:spPr/>
    </dgm:pt>
    <dgm:pt modelId="{1077C546-963F-4612-B697-D5FC5D23F6F8}" type="pres">
      <dgm:prSet presAssocID="{0D5209CE-E4EE-488D-92EC-FF6A1D31F3AB}" presName="txThree" presStyleLbl="node3" presStyleIdx="2" presStyleCnt="3" custLinFactNeighborX="4855" custLinFactNeighborY="-810">
        <dgm:presLayoutVars>
          <dgm:chPref val="3"/>
        </dgm:presLayoutVars>
      </dgm:prSet>
      <dgm:spPr/>
    </dgm:pt>
    <dgm:pt modelId="{4F811903-43CB-41F8-81FA-7CFAAB73732C}" type="pres">
      <dgm:prSet presAssocID="{0D5209CE-E4EE-488D-92EC-FF6A1D31F3AB}" presName="horzThree" presStyleCnt="0"/>
      <dgm:spPr/>
    </dgm:pt>
  </dgm:ptLst>
  <dgm:cxnLst>
    <dgm:cxn modelId="{ED4D2316-A99F-4DB8-B74F-929E1C24044F}" type="presOf" srcId="{70B1552E-258A-41C8-AF72-1E27619FD37F}" destId="{85A5438A-AA11-4C56-9BA2-6E1E596FF6A2}" srcOrd="0" destOrd="0" presId="urn:microsoft.com/office/officeart/2005/8/layout/hierarchy4"/>
    <dgm:cxn modelId="{E3EA3149-73DF-4982-B6B4-CBAFD6992947}" srcId="{3C8DA9CC-1158-4F1C-9340-4F1E571B34C8}" destId="{0D5209CE-E4EE-488D-92EC-FF6A1D31F3AB}" srcOrd="0" destOrd="0" parTransId="{5304D83E-75E3-4640-887E-DF4B8D4AA9AC}" sibTransId="{16B38F81-FED3-4BC7-8660-DA2E447C992A}"/>
    <dgm:cxn modelId="{6421586B-F1CA-430E-AC4C-276918BE1266}" type="presOf" srcId="{3C8DA9CC-1158-4F1C-9340-4F1E571B34C8}" destId="{61B923B2-E096-4641-A0AB-FD753231B5B8}" srcOrd="0" destOrd="0" presId="urn:microsoft.com/office/officeart/2005/8/layout/hierarchy4"/>
    <dgm:cxn modelId="{BBFDC96E-95A8-4055-BFFA-1B0D117F492D}" type="presOf" srcId="{1E1DB5D4-B3FE-4C7B-8D14-9DC369762ED6}" destId="{6398A2B5-1EA1-4B19-9290-AE2BEFA46D1D}" srcOrd="0" destOrd="0" presId="urn:microsoft.com/office/officeart/2005/8/layout/hierarchy4"/>
    <dgm:cxn modelId="{C9909A53-95E7-45F7-89FC-9B687E4BF211}" srcId="{E89B06E2-CBF8-4E0B-8680-11BB990EF321}" destId="{2FB1C888-F1A4-489D-958B-0E02480B6E5E}" srcOrd="0" destOrd="0" parTransId="{7E1E2690-7EFB-4C13-8DF9-7D357BA10DB1}" sibTransId="{A210FBB0-609E-44E4-A8CA-859D5EAE402C}"/>
    <dgm:cxn modelId="{9E59C17C-56C6-48F3-B9D0-EECC402D9E3B}" srcId="{1E1DB5D4-B3FE-4C7B-8D14-9DC369762ED6}" destId="{3C8DA9CC-1158-4F1C-9340-4F1E571B34C8}" srcOrd="1" destOrd="0" parTransId="{2600FEBD-5B34-463E-A8F2-CDA5FE6B3737}" sibTransId="{5BD7FBE1-33D2-45F3-94ED-33953D37AA57}"/>
    <dgm:cxn modelId="{DB23117D-E3D0-43D4-8383-77EB789E9850}" type="presOf" srcId="{0D5209CE-E4EE-488D-92EC-FF6A1D31F3AB}" destId="{1077C546-963F-4612-B697-D5FC5D23F6F8}" srcOrd="0" destOrd="0" presId="urn:microsoft.com/office/officeart/2005/8/layout/hierarchy4"/>
    <dgm:cxn modelId="{F92EA983-8E02-4682-BBB5-F3BEB83A7598}" type="presOf" srcId="{2FB1C888-F1A4-489D-958B-0E02480B6E5E}" destId="{DF8C415F-05F8-4795-8885-B235D253ADE6}" srcOrd="0" destOrd="0" presId="urn:microsoft.com/office/officeart/2005/8/layout/hierarchy4"/>
    <dgm:cxn modelId="{36028295-CA0E-4FBF-972A-516F17C37B32}" srcId="{E89B06E2-CBF8-4E0B-8680-11BB990EF321}" destId="{70B1552E-258A-41C8-AF72-1E27619FD37F}" srcOrd="1" destOrd="0" parTransId="{915A7572-518B-4D2B-824E-3B76A205C8B4}" sibTransId="{2B388BC2-66E1-4B62-8535-E4F084C3E14A}"/>
    <dgm:cxn modelId="{6577809C-0827-4077-9143-371F53F93D9C}" type="presOf" srcId="{E89B06E2-CBF8-4E0B-8680-11BB990EF321}" destId="{0EFED954-740A-40BD-BEBC-C3779F991E60}" srcOrd="0" destOrd="0" presId="urn:microsoft.com/office/officeart/2005/8/layout/hierarchy4"/>
    <dgm:cxn modelId="{B507F2B0-8372-4F1A-985E-084E8A907F2E}" srcId="{40EAC590-7624-4C46-8589-EB19F92FE78F}" destId="{1E1DB5D4-B3FE-4C7B-8D14-9DC369762ED6}" srcOrd="0" destOrd="0" parTransId="{99236594-CCDC-48F4-A988-78DA0D7C344B}" sibTransId="{2F12FD5E-8D3D-4A3F-91E0-36F33B61A241}"/>
    <dgm:cxn modelId="{3199A5D2-EC70-42EB-832A-3428B0729418}" srcId="{1E1DB5D4-B3FE-4C7B-8D14-9DC369762ED6}" destId="{E89B06E2-CBF8-4E0B-8680-11BB990EF321}" srcOrd="0" destOrd="0" parTransId="{D2212079-81E6-4FB9-B37A-16E55EB164D3}" sibTransId="{571D1979-A188-4A7C-B63B-60ACF355425B}"/>
    <dgm:cxn modelId="{A7D071F3-8D53-4E6B-8F9E-D47F1AACB0BA}" type="presOf" srcId="{40EAC590-7624-4C46-8589-EB19F92FE78F}" destId="{A78DE767-15B1-41EC-B0AA-ABCD05881A9F}" srcOrd="0" destOrd="0" presId="urn:microsoft.com/office/officeart/2005/8/layout/hierarchy4"/>
    <dgm:cxn modelId="{3A82EDB5-334A-4319-A0B4-E7E32B544461}" type="presParOf" srcId="{A78DE767-15B1-41EC-B0AA-ABCD05881A9F}" destId="{5E6B1DA6-F2FE-4BA9-AE0B-0F316C537C53}" srcOrd="0" destOrd="0" presId="urn:microsoft.com/office/officeart/2005/8/layout/hierarchy4"/>
    <dgm:cxn modelId="{1E1920C8-C6AE-44DB-B907-AFD105F49DF2}" type="presParOf" srcId="{5E6B1DA6-F2FE-4BA9-AE0B-0F316C537C53}" destId="{6398A2B5-1EA1-4B19-9290-AE2BEFA46D1D}" srcOrd="0" destOrd="0" presId="urn:microsoft.com/office/officeart/2005/8/layout/hierarchy4"/>
    <dgm:cxn modelId="{C09112B0-C83E-46B8-9319-230D5226B86D}" type="presParOf" srcId="{5E6B1DA6-F2FE-4BA9-AE0B-0F316C537C53}" destId="{9F611E0C-1700-40AC-B76B-54D4B2ACEAC4}" srcOrd="1" destOrd="0" presId="urn:microsoft.com/office/officeart/2005/8/layout/hierarchy4"/>
    <dgm:cxn modelId="{7388FF43-2BF5-485D-A3F7-D41079B981CC}" type="presParOf" srcId="{5E6B1DA6-F2FE-4BA9-AE0B-0F316C537C53}" destId="{20ED6ABE-A472-4EEE-82C0-D368E688662A}" srcOrd="2" destOrd="0" presId="urn:microsoft.com/office/officeart/2005/8/layout/hierarchy4"/>
    <dgm:cxn modelId="{610109E1-FECD-432C-B869-4BED4CE432F2}" type="presParOf" srcId="{20ED6ABE-A472-4EEE-82C0-D368E688662A}" destId="{C292A5F0-E557-4228-9FD8-DDB29A3D2CD7}" srcOrd="0" destOrd="0" presId="urn:microsoft.com/office/officeart/2005/8/layout/hierarchy4"/>
    <dgm:cxn modelId="{DA04E247-EAAD-445C-84A5-718EE07BE832}" type="presParOf" srcId="{C292A5F0-E557-4228-9FD8-DDB29A3D2CD7}" destId="{0EFED954-740A-40BD-BEBC-C3779F991E60}" srcOrd="0" destOrd="0" presId="urn:microsoft.com/office/officeart/2005/8/layout/hierarchy4"/>
    <dgm:cxn modelId="{4BC0D8B8-1B2E-41FF-BF63-F2BD7F4C7F6D}" type="presParOf" srcId="{C292A5F0-E557-4228-9FD8-DDB29A3D2CD7}" destId="{1798DBBF-574C-4587-8E63-E4489D01E3E6}" srcOrd="1" destOrd="0" presId="urn:microsoft.com/office/officeart/2005/8/layout/hierarchy4"/>
    <dgm:cxn modelId="{22C602CC-9A95-4AAB-99B3-05DF40ABA4DD}" type="presParOf" srcId="{C292A5F0-E557-4228-9FD8-DDB29A3D2CD7}" destId="{6F40657D-818E-4704-B4D9-3BDC68412A28}" srcOrd="2" destOrd="0" presId="urn:microsoft.com/office/officeart/2005/8/layout/hierarchy4"/>
    <dgm:cxn modelId="{EF5E3467-033F-4022-A8FA-CE4680D25853}" type="presParOf" srcId="{6F40657D-818E-4704-B4D9-3BDC68412A28}" destId="{8A91DDDA-6D1F-495B-B3AC-17FD72F4BBB2}" srcOrd="0" destOrd="0" presId="urn:microsoft.com/office/officeart/2005/8/layout/hierarchy4"/>
    <dgm:cxn modelId="{567570FE-C068-4F0C-9C7C-6412D4A23054}" type="presParOf" srcId="{8A91DDDA-6D1F-495B-B3AC-17FD72F4BBB2}" destId="{DF8C415F-05F8-4795-8885-B235D253ADE6}" srcOrd="0" destOrd="0" presId="urn:microsoft.com/office/officeart/2005/8/layout/hierarchy4"/>
    <dgm:cxn modelId="{397E5ABD-6F4D-4865-BBEC-36D528DFB5F8}" type="presParOf" srcId="{8A91DDDA-6D1F-495B-B3AC-17FD72F4BBB2}" destId="{2170ED55-34FE-4362-8DC5-8E14B3753A19}" srcOrd="1" destOrd="0" presId="urn:microsoft.com/office/officeart/2005/8/layout/hierarchy4"/>
    <dgm:cxn modelId="{2757D4EF-F117-45EA-BB30-D84B17B59278}" type="presParOf" srcId="{6F40657D-818E-4704-B4D9-3BDC68412A28}" destId="{99EB0671-305C-4A5E-AAE7-A9AB6DA9E237}" srcOrd="1" destOrd="0" presId="urn:microsoft.com/office/officeart/2005/8/layout/hierarchy4"/>
    <dgm:cxn modelId="{0A24A182-C479-431E-A635-CFA51F30E8F6}" type="presParOf" srcId="{6F40657D-818E-4704-B4D9-3BDC68412A28}" destId="{DD3EC34B-B19D-4BD7-91A3-A01525692A26}" srcOrd="2" destOrd="0" presId="urn:microsoft.com/office/officeart/2005/8/layout/hierarchy4"/>
    <dgm:cxn modelId="{152675F7-7E38-45F5-8146-48F7A8053215}" type="presParOf" srcId="{DD3EC34B-B19D-4BD7-91A3-A01525692A26}" destId="{85A5438A-AA11-4C56-9BA2-6E1E596FF6A2}" srcOrd="0" destOrd="0" presId="urn:microsoft.com/office/officeart/2005/8/layout/hierarchy4"/>
    <dgm:cxn modelId="{FF3CB90C-EC24-4BF5-85FC-DD13F450FF35}" type="presParOf" srcId="{DD3EC34B-B19D-4BD7-91A3-A01525692A26}" destId="{63E33815-F44C-4567-8B56-B8110D89B707}" srcOrd="1" destOrd="0" presId="urn:microsoft.com/office/officeart/2005/8/layout/hierarchy4"/>
    <dgm:cxn modelId="{15E5CAB7-2AD9-46E4-A482-CB98B5DFE197}" type="presParOf" srcId="{20ED6ABE-A472-4EEE-82C0-D368E688662A}" destId="{FA188D10-F858-4926-AB8D-F5D7C1D9E4BD}" srcOrd="1" destOrd="0" presId="urn:microsoft.com/office/officeart/2005/8/layout/hierarchy4"/>
    <dgm:cxn modelId="{F8661521-D8D6-4FF5-AD20-A1B6A6B042A7}" type="presParOf" srcId="{20ED6ABE-A472-4EEE-82C0-D368E688662A}" destId="{1946DD79-3B93-46FD-951A-1AFE34D999D3}" srcOrd="2" destOrd="0" presId="urn:microsoft.com/office/officeart/2005/8/layout/hierarchy4"/>
    <dgm:cxn modelId="{60901AFE-A5FA-457A-BD12-FBABEE8C35E1}" type="presParOf" srcId="{1946DD79-3B93-46FD-951A-1AFE34D999D3}" destId="{61B923B2-E096-4641-A0AB-FD753231B5B8}" srcOrd="0" destOrd="0" presId="urn:microsoft.com/office/officeart/2005/8/layout/hierarchy4"/>
    <dgm:cxn modelId="{E97F2A02-3136-4542-AC59-39B1902B54F3}" type="presParOf" srcId="{1946DD79-3B93-46FD-951A-1AFE34D999D3}" destId="{46AE3395-22F6-4935-9AD1-C6AFC04D3E6F}" srcOrd="1" destOrd="0" presId="urn:microsoft.com/office/officeart/2005/8/layout/hierarchy4"/>
    <dgm:cxn modelId="{092F6007-976D-4293-AC61-22B9EB92BBFD}" type="presParOf" srcId="{1946DD79-3B93-46FD-951A-1AFE34D999D3}" destId="{CA43484E-9860-4660-B6B1-E5A26083F3E0}" srcOrd="2" destOrd="0" presId="urn:microsoft.com/office/officeart/2005/8/layout/hierarchy4"/>
    <dgm:cxn modelId="{FBE16A7D-3C56-4C02-B54D-2DD21F65D817}" type="presParOf" srcId="{CA43484E-9860-4660-B6B1-E5A26083F3E0}" destId="{C4B1BA7F-B9AD-48CE-8417-E0B38EA53B21}" srcOrd="0" destOrd="0" presId="urn:microsoft.com/office/officeart/2005/8/layout/hierarchy4"/>
    <dgm:cxn modelId="{A8284BF4-4687-44E2-98A9-4FBB7235B2B9}" type="presParOf" srcId="{C4B1BA7F-B9AD-48CE-8417-E0B38EA53B21}" destId="{1077C546-963F-4612-B697-D5FC5D23F6F8}" srcOrd="0" destOrd="0" presId="urn:microsoft.com/office/officeart/2005/8/layout/hierarchy4"/>
    <dgm:cxn modelId="{7ED2091A-2D90-4535-BD77-3BFB56AE1323}" type="presParOf" srcId="{C4B1BA7F-B9AD-48CE-8417-E0B38EA53B21}" destId="{4F811903-43CB-41F8-81FA-7CFAAB73732C}"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1D0E42-7EDE-49DD-ADFB-C5C5A4188868}" type="doc">
      <dgm:prSet loTypeId="urn:microsoft.com/office/officeart/2005/8/layout/vList4" loCatId="list" qsTypeId="urn:microsoft.com/office/officeart/2005/8/quickstyle/simple1" qsCatId="simple" csTypeId="urn:microsoft.com/office/officeart/2005/8/colors/colorful4" csCatId="colorful" phldr="1"/>
      <dgm:spPr/>
      <dgm:t>
        <a:bodyPr/>
        <a:lstStyle/>
        <a:p>
          <a:endParaRPr lang="en-US"/>
        </a:p>
      </dgm:t>
    </dgm:pt>
    <dgm:pt modelId="{BDF5BF3E-36A0-4554-A48C-9F659AFFBFF4}">
      <dgm:prSet phldrT="[Text]"/>
      <dgm:spPr/>
      <dgm:t>
        <a:bodyPr/>
        <a:lstStyle/>
        <a:p>
          <a:r>
            <a:rPr lang="en-US" dirty="0"/>
            <a:t>Financing for Infrastructure Projects</a:t>
          </a:r>
        </a:p>
      </dgm:t>
    </dgm:pt>
    <dgm:pt modelId="{8A315386-A2EB-4B08-937D-98CD530B0DAD}" type="parTrans" cxnId="{A7F0437A-6F86-4150-8AB8-CCF461211953}">
      <dgm:prSet/>
      <dgm:spPr/>
      <dgm:t>
        <a:bodyPr/>
        <a:lstStyle/>
        <a:p>
          <a:endParaRPr lang="en-US"/>
        </a:p>
      </dgm:t>
    </dgm:pt>
    <dgm:pt modelId="{D7E5941A-AC92-4D15-801A-21E0AA66A36C}" type="sibTrans" cxnId="{A7F0437A-6F86-4150-8AB8-CCF461211953}">
      <dgm:prSet/>
      <dgm:spPr/>
      <dgm:t>
        <a:bodyPr/>
        <a:lstStyle/>
        <a:p>
          <a:endParaRPr lang="en-US"/>
        </a:p>
      </dgm:t>
    </dgm:pt>
    <dgm:pt modelId="{679E86A8-DCFA-40CE-8970-D6AA10DB0B7A}">
      <dgm:prSet phldrT="[Text]"/>
      <dgm:spPr/>
      <dgm:t>
        <a:bodyPr/>
        <a:lstStyle/>
        <a:p>
          <a:r>
            <a:rPr lang="en-US" dirty="0"/>
            <a:t>Ladera Linda Park and Community Center Project</a:t>
          </a:r>
        </a:p>
      </dgm:t>
    </dgm:pt>
    <dgm:pt modelId="{DFF92F2D-0688-44D7-B77B-FA33AAA07E0A}" type="parTrans" cxnId="{538C2346-EB65-4EE5-89C4-21282E681E07}">
      <dgm:prSet/>
      <dgm:spPr/>
      <dgm:t>
        <a:bodyPr/>
        <a:lstStyle/>
        <a:p>
          <a:endParaRPr lang="en-US"/>
        </a:p>
      </dgm:t>
    </dgm:pt>
    <dgm:pt modelId="{05AA5178-32E6-4A03-A643-C76205363313}" type="sibTrans" cxnId="{538C2346-EB65-4EE5-89C4-21282E681E07}">
      <dgm:prSet/>
      <dgm:spPr/>
      <dgm:t>
        <a:bodyPr/>
        <a:lstStyle/>
        <a:p>
          <a:endParaRPr lang="en-US"/>
        </a:p>
      </dgm:t>
    </dgm:pt>
    <dgm:pt modelId="{47C05C99-2C85-4FC2-8BF6-4AB72619564B}">
      <dgm:prSet phldrT="[Text]"/>
      <dgm:spPr/>
      <dgm:t>
        <a:bodyPr/>
        <a:lstStyle/>
        <a:p>
          <a:r>
            <a:rPr lang="en-US" dirty="0"/>
            <a:t>Portuguese Bend Landslide</a:t>
          </a:r>
        </a:p>
      </dgm:t>
    </dgm:pt>
    <dgm:pt modelId="{6FD4048A-08E0-4E1D-B9FD-00FFA68D832E}" type="parTrans" cxnId="{79B5E3EE-3C65-4B95-8329-2B6C119470C0}">
      <dgm:prSet/>
      <dgm:spPr/>
      <dgm:t>
        <a:bodyPr/>
        <a:lstStyle/>
        <a:p>
          <a:endParaRPr lang="en-US"/>
        </a:p>
      </dgm:t>
    </dgm:pt>
    <dgm:pt modelId="{6FA7DD65-E728-4FDD-A0D0-B328A5EFB265}" type="sibTrans" cxnId="{79B5E3EE-3C65-4B95-8329-2B6C119470C0}">
      <dgm:prSet/>
      <dgm:spPr/>
      <dgm:t>
        <a:bodyPr/>
        <a:lstStyle/>
        <a:p>
          <a:endParaRPr lang="en-US"/>
        </a:p>
      </dgm:t>
    </dgm:pt>
    <dgm:pt modelId="{475417AB-96FE-4B80-BF66-02B3E99D7DD6}">
      <dgm:prSet phldrT="[Text]"/>
      <dgm:spPr/>
      <dgm:t>
        <a:bodyPr/>
        <a:lstStyle/>
        <a:p>
          <a:r>
            <a:rPr lang="en-US" dirty="0"/>
            <a:t>American Rescue Plan Act</a:t>
          </a:r>
        </a:p>
      </dgm:t>
    </dgm:pt>
    <dgm:pt modelId="{5FDB9C36-12C4-45E3-833A-9E05561931A8}" type="parTrans" cxnId="{04E4CF67-48F5-4E86-BA8F-E3E83E15E19F}">
      <dgm:prSet/>
      <dgm:spPr/>
      <dgm:t>
        <a:bodyPr/>
        <a:lstStyle/>
        <a:p>
          <a:endParaRPr lang="en-US"/>
        </a:p>
      </dgm:t>
    </dgm:pt>
    <dgm:pt modelId="{5F21EEE6-415B-4C56-B7A9-18047ECDA6C0}" type="sibTrans" cxnId="{04E4CF67-48F5-4E86-BA8F-E3E83E15E19F}">
      <dgm:prSet/>
      <dgm:spPr/>
      <dgm:t>
        <a:bodyPr/>
        <a:lstStyle/>
        <a:p>
          <a:endParaRPr lang="en-US"/>
        </a:p>
      </dgm:t>
    </dgm:pt>
    <dgm:pt modelId="{F3AA3D2D-D173-4913-AF75-CBC4D19BAAC3}">
      <dgm:prSet phldrT="[Text]"/>
      <dgm:spPr/>
      <dgm:t>
        <a:bodyPr/>
        <a:lstStyle/>
        <a:p>
          <a:r>
            <a:rPr lang="en-US" dirty="0"/>
            <a:t>Compliance and reporting</a:t>
          </a:r>
        </a:p>
      </dgm:t>
    </dgm:pt>
    <dgm:pt modelId="{F84C77B6-4350-47A2-9A77-F70EFFF9F808}" type="parTrans" cxnId="{0A73A54E-0EBA-46C5-8D97-CD782C0D88DF}">
      <dgm:prSet/>
      <dgm:spPr/>
      <dgm:t>
        <a:bodyPr/>
        <a:lstStyle/>
        <a:p>
          <a:endParaRPr lang="en-US"/>
        </a:p>
      </dgm:t>
    </dgm:pt>
    <dgm:pt modelId="{93CC5D20-0C9B-409C-9431-1A782954DE88}" type="sibTrans" cxnId="{0A73A54E-0EBA-46C5-8D97-CD782C0D88DF}">
      <dgm:prSet/>
      <dgm:spPr/>
      <dgm:t>
        <a:bodyPr/>
        <a:lstStyle/>
        <a:p>
          <a:endParaRPr lang="en-US"/>
        </a:p>
      </dgm:t>
    </dgm:pt>
    <dgm:pt modelId="{1B331352-2B42-41C6-9CC2-111F9BE30142}">
      <dgm:prSet phldrT="[Text]"/>
      <dgm:spPr/>
      <dgm:t>
        <a:bodyPr/>
        <a:lstStyle/>
        <a:p>
          <a:r>
            <a:rPr lang="en-US" dirty="0"/>
            <a:t>Project status</a:t>
          </a:r>
        </a:p>
      </dgm:t>
    </dgm:pt>
    <dgm:pt modelId="{F335F34A-6E3D-4E25-8ADD-A4AE90E0DE90}" type="parTrans" cxnId="{0A530F0F-E568-4C3A-B63E-C10D1F5DB689}">
      <dgm:prSet/>
      <dgm:spPr/>
      <dgm:t>
        <a:bodyPr/>
        <a:lstStyle/>
        <a:p>
          <a:endParaRPr lang="en-US"/>
        </a:p>
      </dgm:t>
    </dgm:pt>
    <dgm:pt modelId="{B0E40BFD-F128-45BE-80EE-228F6B9EE48F}" type="sibTrans" cxnId="{0A530F0F-E568-4C3A-B63E-C10D1F5DB689}">
      <dgm:prSet/>
      <dgm:spPr/>
      <dgm:t>
        <a:bodyPr/>
        <a:lstStyle/>
        <a:p>
          <a:endParaRPr lang="en-US"/>
        </a:p>
      </dgm:t>
    </dgm:pt>
    <dgm:pt modelId="{55F00D7B-325E-4643-88FF-B6E9565CC079}">
      <dgm:prSet phldrT="[Text]"/>
      <dgm:spPr/>
      <dgm:t>
        <a:bodyPr/>
        <a:lstStyle/>
        <a:p>
          <a:r>
            <a:rPr lang="en-US" dirty="0"/>
            <a:t>Employee Retention and Succession Planning</a:t>
          </a:r>
        </a:p>
      </dgm:t>
    </dgm:pt>
    <dgm:pt modelId="{900E91DA-EB29-4D15-B905-2D3CC4108071}" type="parTrans" cxnId="{F95232A4-7266-4F91-9C70-A395F29E6D58}">
      <dgm:prSet/>
      <dgm:spPr/>
      <dgm:t>
        <a:bodyPr/>
        <a:lstStyle/>
        <a:p>
          <a:endParaRPr lang="en-US"/>
        </a:p>
      </dgm:t>
    </dgm:pt>
    <dgm:pt modelId="{586A19DD-839C-4C10-ADD9-CDE8517C96DD}" type="sibTrans" cxnId="{F95232A4-7266-4F91-9C70-A395F29E6D58}">
      <dgm:prSet/>
      <dgm:spPr/>
      <dgm:t>
        <a:bodyPr/>
        <a:lstStyle/>
        <a:p>
          <a:endParaRPr lang="en-US"/>
        </a:p>
      </dgm:t>
    </dgm:pt>
    <dgm:pt modelId="{6CD54C07-8313-479C-907A-36590E662707}">
      <dgm:prSet phldrT="[Text]"/>
      <dgm:spPr/>
      <dgm:t>
        <a:bodyPr/>
        <a:lstStyle/>
        <a:p>
          <a:r>
            <a:rPr lang="en-US" dirty="0"/>
            <a:t>Civic Center</a:t>
          </a:r>
        </a:p>
      </dgm:t>
    </dgm:pt>
    <dgm:pt modelId="{679FC9B2-0D20-4493-A80B-F3D6018E73B3}" type="parTrans" cxnId="{7C60A47A-A747-4DB3-B4E2-A0F9489B8D38}">
      <dgm:prSet/>
      <dgm:spPr/>
      <dgm:t>
        <a:bodyPr/>
        <a:lstStyle/>
        <a:p>
          <a:endParaRPr lang="en-US"/>
        </a:p>
      </dgm:t>
    </dgm:pt>
    <dgm:pt modelId="{3664C3A2-7A9D-4039-A2FC-FA9563FA1BD8}" type="sibTrans" cxnId="{7C60A47A-A747-4DB3-B4E2-A0F9489B8D38}">
      <dgm:prSet/>
      <dgm:spPr/>
      <dgm:t>
        <a:bodyPr/>
        <a:lstStyle/>
        <a:p>
          <a:endParaRPr lang="en-US"/>
        </a:p>
      </dgm:t>
    </dgm:pt>
    <dgm:pt modelId="{98A78261-3307-4910-AC91-AB3BD182968B}">
      <dgm:prSet/>
      <dgm:spPr/>
      <dgm:t>
        <a:bodyPr/>
        <a:lstStyle/>
        <a:p>
          <a:pPr>
            <a:buFont typeface="Calibri" panose="020F0502020204030204" pitchFamily="34" charset="0"/>
            <a:buChar char="•"/>
          </a:pPr>
          <a:r>
            <a:rPr lang="en-US" dirty="0"/>
            <a:t>Attract and retain employees</a:t>
          </a:r>
        </a:p>
      </dgm:t>
    </dgm:pt>
    <dgm:pt modelId="{B8B14BDF-687C-4272-B449-2C45E9C54A2C}" type="parTrans" cxnId="{C5A64151-CDB4-42D7-9A27-4B859F54F88D}">
      <dgm:prSet/>
      <dgm:spPr/>
      <dgm:t>
        <a:bodyPr/>
        <a:lstStyle/>
        <a:p>
          <a:endParaRPr lang="en-US"/>
        </a:p>
      </dgm:t>
    </dgm:pt>
    <dgm:pt modelId="{43BE4F7F-89C9-4D9B-BE8A-2D69B950A01E}" type="sibTrans" cxnId="{C5A64151-CDB4-42D7-9A27-4B859F54F88D}">
      <dgm:prSet/>
      <dgm:spPr/>
      <dgm:t>
        <a:bodyPr/>
        <a:lstStyle/>
        <a:p>
          <a:endParaRPr lang="en-US"/>
        </a:p>
      </dgm:t>
    </dgm:pt>
    <dgm:pt modelId="{C0EE414A-D79C-40E3-A6E8-51C404A70F9A}">
      <dgm:prSet/>
      <dgm:spPr/>
      <dgm:t>
        <a:bodyPr/>
        <a:lstStyle/>
        <a:p>
          <a:pPr>
            <a:buFont typeface="Calibri" panose="020F0502020204030204" pitchFamily="34" charset="0"/>
            <a:buChar char="•"/>
          </a:pPr>
          <a:r>
            <a:rPr lang="en-US"/>
            <a:t>Offer personal and professional growth for all employees </a:t>
          </a:r>
        </a:p>
      </dgm:t>
    </dgm:pt>
    <dgm:pt modelId="{5DA85614-C3F3-4BA6-B8DA-7314DF220FD4}" type="parTrans" cxnId="{0C94E379-F619-434E-885B-2205E64B2992}">
      <dgm:prSet/>
      <dgm:spPr/>
      <dgm:t>
        <a:bodyPr/>
        <a:lstStyle/>
        <a:p>
          <a:endParaRPr lang="en-US"/>
        </a:p>
      </dgm:t>
    </dgm:pt>
    <dgm:pt modelId="{E74DDCD1-CB77-41E5-B889-483DA88669F4}" type="sibTrans" cxnId="{0C94E379-F619-434E-885B-2205E64B2992}">
      <dgm:prSet/>
      <dgm:spPr/>
      <dgm:t>
        <a:bodyPr/>
        <a:lstStyle/>
        <a:p>
          <a:endParaRPr lang="en-US"/>
        </a:p>
      </dgm:t>
    </dgm:pt>
    <dgm:pt modelId="{DC27F914-3115-4AC4-B201-BC75BDA87D50}">
      <dgm:prSet/>
      <dgm:spPr/>
      <dgm:t>
        <a:bodyPr/>
        <a:lstStyle/>
        <a:p>
          <a:pPr>
            <a:buFont typeface="Calibri" panose="020F0502020204030204" pitchFamily="34" charset="0"/>
            <a:buChar char="•"/>
          </a:pPr>
          <a:r>
            <a:rPr lang="en-US" dirty="0"/>
            <a:t>Opportunities to promote high-performing employees </a:t>
          </a:r>
        </a:p>
      </dgm:t>
    </dgm:pt>
    <dgm:pt modelId="{0508A8F9-0D0A-4962-BA68-16F60C113FAF}" type="parTrans" cxnId="{9A10E335-4BE1-43A3-9206-0BEE5F08C6A2}">
      <dgm:prSet/>
      <dgm:spPr/>
      <dgm:t>
        <a:bodyPr/>
        <a:lstStyle/>
        <a:p>
          <a:endParaRPr lang="en-US"/>
        </a:p>
      </dgm:t>
    </dgm:pt>
    <dgm:pt modelId="{678C3E25-E7AF-4CFC-BB98-53754C5D8F09}" type="sibTrans" cxnId="{9A10E335-4BE1-43A3-9206-0BEE5F08C6A2}">
      <dgm:prSet/>
      <dgm:spPr/>
      <dgm:t>
        <a:bodyPr/>
        <a:lstStyle/>
        <a:p>
          <a:endParaRPr lang="en-US"/>
        </a:p>
      </dgm:t>
    </dgm:pt>
    <dgm:pt modelId="{7BD7FE89-F4B9-4F50-A788-E17A319FE26D}">
      <dgm:prSet phldrT="[Text]"/>
      <dgm:spPr/>
      <dgm:t>
        <a:bodyPr/>
        <a:lstStyle/>
        <a:p>
          <a:endParaRPr lang="en-US" dirty="0"/>
        </a:p>
      </dgm:t>
    </dgm:pt>
    <dgm:pt modelId="{D7D76CC5-F382-48B5-8405-CB33E88EABDC}" type="parTrans" cxnId="{15F855DB-27F6-44F5-AF05-07ADE6A3032D}">
      <dgm:prSet/>
      <dgm:spPr/>
      <dgm:t>
        <a:bodyPr/>
        <a:lstStyle/>
        <a:p>
          <a:endParaRPr lang="en-US"/>
        </a:p>
      </dgm:t>
    </dgm:pt>
    <dgm:pt modelId="{2F02B93D-9364-4B17-8C61-C6BFB1551B5D}" type="sibTrans" cxnId="{15F855DB-27F6-44F5-AF05-07ADE6A3032D}">
      <dgm:prSet/>
      <dgm:spPr/>
      <dgm:t>
        <a:bodyPr/>
        <a:lstStyle/>
        <a:p>
          <a:endParaRPr lang="en-US"/>
        </a:p>
      </dgm:t>
    </dgm:pt>
    <dgm:pt modelId="{A8932332-4EFB-4EC8-9829-47C49D66FED9}">
      <dgm:prSet phldrT="[Text]"/>
      <dgm:spPr/>
      <dgm:t>
        <a:bodyPr/>
        <a:lstStyle/>
        <a:p>
          <a:r>
            <a:rPr lang="en-US" dirty="0"/>
            <a:t>Annual audit</a:t>
          </a:r>
        </a:p>
      </dgm:t>
    </dgm:pt>
    <dgm:pt modelId="{CDC7D6CA-0B48-4AFD-8F73-F73DCC9B8A37}" type="parTrans" cxnId="{4D0559E5-508A-4ACF-9921-EF3522934CAE}">
      <dgm:prSet/>
      <dgm:spPr/>
      <dgm:t>
        <a:bodyPr/>
        <a:lstStyle/>
        <a:p>
          <a:endParaRPr lang="en-US"/>
        </a:p>
      </dgm:t>
    </dgm:pt>
    <dgm:pt modelId="{A3035596-D5A7-4847-982E-444A232D3C93}" type="sibTrans" cxnId="{4D0559E5-508A-4ACF-9921-EF3522934CAE}">
      <dgm:prSet/>
      <dgm:spPr/>
      <dgm:t>
        <a:bodyPr/>
        <a:lstStyle/>
        <a:p>
          <a:endParaRPr lang="en-US"/>
        </a:p>
      </dgm:t>
    </dgm:pt>
    <dgm:pt modelId="{D0191841-5453-43FD-9690-0C2CA7445580}" type="pres">
      <dgm:prSet presAssocID="{ED1D0E42-7EDE-49DD-ADFB-C5C5A4188868}" presName="linear" presStyleCnt="0">
        <dgm:presLayoutVars>
          <dgm:dir/>
          <dgm:resizeHandles val="exact"/>
        </dgm:presLayoutVars>
      </dgm:prSet>
      <dgm:spPr/>
    </dgm:pt>
    <dgm:pt modelId="{6F377E39-96EE-4B6E-AFF6-EA99BE82B704}" type="pres">
      <dgm:prSet presAssocID="{BDF5BF3E-36A0-4554-A48C-9F659AFFBFF4}" presName="comp" presStyleCnt="0"/>
      <dgm:spPr/>
    </dgm:pt>
    <dgm:pt modelId="{DBDE258B-52CE-4277-B21E-8290C92A009B}" type="pres">
      <dgm:prSet presAssocID="{BDF5BF3E-36A0-4554-A48C-9F659AFFBFF4}" presName="box" presStyleLbl="node1" presStyleIdx="0" presStyleCnt="3"/>
      <dgm:spPr/>
    </dgm:pt>
    <dgm:pt modelId="{739B43D9-9C1B-42A7-B8E8-09EEA299A9D0}" type="pres">
      <dgm:prSet presAssocID="{BDF5BF3E-36A0-4554-A48C-9F659AFFBFF4}" presName="img" presStyleLbl="fgImgPlace1" presStyleIdx="0" presStyleCnt="3"/>
      <dgm:spPr>
        <a:blipFill rotWithShape="1">
          <a:blip xmlns:r="http://schemas.openxmlformats.org/officeDocument/2006/relationships" r:embed="rId1"/>
          <a:srcRect/>
          <a:stretch>
            <a:fillRect l="-19000" r="-19000"/>
          </a:stretch>
        </a:blipFill>
      </dgm:spPr>
    </dgm:pt>
    <dgm:pt modelId="{54EAF61D-E74E-4AFF-8BB8-573FE0A571CC}" type="pres">
      <dgm:prSet presAssocID="{BDF5BF3E-36A0-4554-A48C-9F659AFFBFF4}" presName="text" presStyleLbl="node1" presStyleIdx="0" presStyleCnt="3">
        <dgm:presLayoutVars>
          <dgm:bulletEnabled val="1"/>
        </dgm:presLayoutVars>
      </dgm:prSet>
      <dgm:spPr/>
    </dgm:pt>
    <dgm:pt modelId="{55D41623-CD84-4831-BF0A-E3052C24112A}" type="pres">
      <dgm:prSet presAssocID="{D7E5941A-AC92-4D15-801A-21E0AA66A36C}" presName="spacer" presStyleCnt="0"/>
      <dgm:spPr/>
    </dgm:pt>
    <dgm:pt modelId="{6AC3427F-C788-4111-8EB4-EF4315969A1B}" type="pres">
      <dgm:prSet presAssocID="{475417AB-96FE-4B80-BF66-02B3E99D7DD6}" presName="comp" presStyleCnt="0"/>
      <dgm:spPr/>
    </dgm:pt>
    <dgm:pt modelId="{91F25B15-BDD9-4965-8E7C-7AD3EEE6D66E}" type="pres">
      <dgm:prSet presAssocID="{475417AB-96FE-4B80-BF66-02B3E99D7DD6}" presName="box" presStyleLbl="node1" presStyleIdx="1" presStyleCnt="3"/>
      <dgm:spPr/>
    </dgm:pt>
    <dgm:pt modelId="{D2018C2A-CECF-4078-8F91-63E0DE8041C2}" type="pres">
      <dgm:prSet presAssocID="{475417AB-96FE-4B80-BF66-02B3E99D7DD6}" presName="img" presStyleLbl="fgImgPlace1" presStyleIdx="1" presStyleCnt="3"/>
      <dgm:spPr>
        <a:blipFill rotWithShape="1">
          <a:blip xmlns:r="http://schemas.openxmlformats.org/officeDocument/2006/relationships" r:embed="rId2"/>
          <a:srcRect/>
          <a:stretch>
            <a:fillRect t="-18000" b="-18000"/>
          </a:stretch>
        </a:blipFill>
      </dgm:spPr>
    </dgm:pt>
    <dgm:pt modelId="{36001795-739F-45F2-9516-23BD0EBFECC5}" type="pres">
      <dgm:prSet presAssocID="{475417AB-96FE-4B80-BF66-02B3E99D7DD6}" presName="text" presStyleLbl="node1" presStyleIdx="1" presStyleCnt="3">
        <dgm:presLayoutVars>
          <dgm:bulletEnabled val="1"/>
        </dgm:presLayoutVars>
      </dgm:prSet>
      <dgm:spPr/>
    </dgm:pt>
    <dgm:pt modelId="{C7EAA110-F9AB-4C50-B3BE-9BC2AF3826C8}" type="pres">
      <dgm:prSet presAssocID="{5F21EEE6-415B-4C56-B7A9-18047ECDA6C0}" presName="spacer" presStyleCnt="0"/>
      <dgm:spPr/>
    </dgm:pt>
    <dgm:pt modelId="{B507CAAC-A8EB-40F4-96FC-A44F1E1A8A77}" type="pres">
      <dgm:prSet presAssocID="{55F00D7B-325E-4643-88FF-B6E9565CC079}" presName="comp" presStyleCnt="0"/>
      <dgm:spPr/>
    </dgm:pt>
    <dgm:pt modelId="{4390138F-1454-42A2-B970-16D716F4829D}" type="pres">
      <dgm:prSet presAssocID="{55F00D7B-325E-4643-88FF-B6E9565CC079}" presName="box" presStyleLbl="node1" presStyleIdx="2" presStyleCnt="3"/>
      <dgm:spPr/>
    </dgm:pt>
    <dgm:pt modelId="{DC81C178-B0AC-4714-943B-2E8375190FAC}" type="pres">
      <dgm:prSet presAssocID="{55F00D7B-325E-4643-88FF-B6E9565CC079}" presName="img" presStyleLbl="fgImgPlace1" presStyleIdx="2" presStyleCnt="3"/>
      <dgm:spPr>
        <a:blipFill rotWithShape="1">
          <a:blip xmlns:r="http://schemas.openxmlformats.org/officeDocument/2006/relationships" r:embed="rId3"/>
          <a:srcRect/>
          <a:stretch>
            <a:fillRect l="-24000" r="-24000"/>
          </a:stretch>
        </a:blipFill>
      </dgm:spPr>
    </dgm:pt>
    <dgm:pt modelId="{D1D97614-630D-41D4-907B-55C01672583D}" type="pres">
      <dgm:prSet presAssocID="{55F00D7B-325E-4643-88FF-B6E9565CC079}" presName="text" presStyleLbl="node1" presStyleIdx="2" presStyleCnt="3">
        <dgm:presLayoutVars>
          <dgm:bulletEnabled val="1"/>
        </dgm:presLayoutVars>
      </dgm:prSet>
      <dgm:spPr/>
    </dgm:pt>
  </dgm:ptLst>
  <dgm:cxnLst>
    <dgm:cxn modelId="{0A530F0F-E568-4C3A-B63E-C10D1F5DB689}" srcId="{475417AB-96FE-4B80-BF66-02B3E99D7DD6}" destId="{1B331352-2B42-41C6-9CC2-111F9BE30142}" srcOrd="1" destOrd="0" parTransId="{F335F34A-6E3D-4E25-8ADD-A4AE90E0DE90}" sibTransId="{B0E40BFD-F128-45BE-80EE-228F6B9EE48F}"/>
    <dgm:cxn modelId="{A0387514-2743-46FD-83BD-5665B559156D}" type="presOf" srcId="{6CD54C07-8313-479C-907A-36590E662707}" destId="{DBDE258B-52CE-4277-B21E-8290C92A009B}" srcOrd="0" destOrd="2" presId="urn:microsoft.com/office/officeart/2005/8/layout/vList4"/>
    <dgm:cxn modelId="{B650B214-5F8D-4884-8907-6D7701B262A9}" type="presOf" srcId="{47C05C99-2C85-4FC2-8BF6-4AB72619564B}" destId="{54EAF61D-E74E-4AFF-8BB8-573FE0A571CC}" srcOrd="1" destOrd="3" presId="urn:microsoft.com/office/officeart/2005/8/layout/vList4"/>
    <dgm:cxn modelId="{E3EE8F26-91F2-446E-90B8-F230F4492F6F}" type="presOf" srcId="{7BD7FE89-F4B9-4F50-A788-E17A319FE26D}" destId="{D1D97614-630D-41D4-907B-55C01672583D}" srcOrd="1" destOrd="4" presId="urn:microsoft.com/office/officeart/2005/8/layout/vList4"/>
    <dgm:cxn modelId="{61B4C32A-C535-4FE5-9D0F-C2CCCF9B8774}" type="presOf" srcId="{C0EE414A-D79C-40E3-A6E8-51C404A70F9A}" destId="{4390138F-1454-42A2-B970-16D716F4829D}" srcOrd="0" destOrd="2" presId="urn:microsoft.com/office/officeart/2005/8/layout/vList4"/>
    <dgm:cxn modelId="{A394632E-C93F-4659-BA30-2EF1F663C57F}" type="presOf" srcId="{679E86A8-DCFA-40CE-8970-D6AA10DB0B7A}" destId="{54EAF61D-E74E-4AFF-8BB8-573FE0A571CC}" srcOrd="1" destOrd="1" presId="urn:microsoft.com/office/officeart/2005/8/layout/vList4"/>
    <dgm:cxn modelId="{9A10E335-4BE1-43A3-9206-0BEE5F08C6A2}" srcId="{55F00D7B-325E-4643-88FF-B6E9565CC079}" destId="{DC27F914-3115-4AC4-B201-BC75BDA87D50}" srcOrd="2" destOrd="0" parTransId="{0508A8F9-0D0A-4962-BA68-16F60C113FAF}" sibTransId="{678C3E25-E7AF-4CFC-BB98-53754C5D8F09}"/>
    <dgm:cxn modelId="{4349F43B-3153-48F4-A108-E1F39742F161}" type="presOf" srcId="{BDF5BF3E-36A0-4554-A48C-9F659AFFBFF4}" destId="{DBDE258B-52CE-4277-B21E-8290C92A009B}" srcOrd="0" destOrd="0" presId="urn:microsoft.com/office/officeart/2005/8/layout/vList4"/>
    <dgm:cxn modelId="{A7476A5B-DB36-4DA4-A8D9-9E36FF0D01AF}" type="presOf" srcId="{6CD54C07-8313-479C-907A-36590E662707}" destId="{54EAF61D-E74E-4AFF-8BB8-573FE0A571CC}" srcOrd="1" destOrd="2" presId="urn:microsoft.com/office/officeart/2005/8/layout/vList4"/>
    <dgm:cxn modelId="{97D97441-F8AC-47D2-A1B4-8D3BA7135E66}" type="presOf" srcId="{BDF5BF3E-36A0-4554-A48C-9F659AFFBFF4}" destId="{54EAF61D-E74E-4AFF-8BB8-573FE0A571CC}" srcOrd="1" destOrd="0" presId="urn:microsoft.com/office/officeart/2005/8/layout/vList4"/>
    <dgm:cxn modelId="{538C2346-EB65-4EE5-89C4-21282E681E07}" srcId="{BDF5BF3E-36A0-4554-A48C-9F659AFFBFF4}" destId="{679E86A8-DCFA-40CE-8970-D6AA10DB0B7A}" srcOrd="0" destOrd="0" parTransId="{DFF92F2D-0688-44D7-B77B-FA33AAA07E0A}" sibTransId="{05AA5178-32E6-4A03-A643-C76205363313}"/>
    <dgm:cxn modelId="{04E4CF67-48F5-4E86-BA8F-E3E83E15E19F}" srcId="{ED1D0E42-7EDE-49DD-ADFB-C5C5A4188868}" destId="{475417AB-96FE-4B80-BF66-02B3E99D7DD6}" srcOrd="1" destOrd="0" parTransId="{5FDB9C36-12C4-45E3-833A-9E05561931A8}" sibTransId="{5F21EEE6-415B-4C56-B7A9-18047ECDA6C0}"/>
    <dgm:cxn modelId="{BE29554A-2538-41AC-8011-7EEF63DE5C4E}" type="presOf" srcId="{A8932332-4EFB-4EC8-9829-47C49D66FED9}" destId="{36001795-739F-45F2-9516-23BD0EBFECC5}" srcOrd="1" destOrd="3" presId="urn:microsoft.com/office/officeart/2005/8/layout/vList4"/>
    <dgm:cxn modelId="{0A73A54E-0EBA-46C5-8D97-CD782C0D88DF}" srcId="{475417AB-96FE-4B80-BF66-02B3E99D7DD6}" destId="{F3AA3D2D-D173-4913-AF75-CBC4D19BAAC3}" srcOrd="0" destOrd="0" parTransId="{F84C77B6-4350-47A2-9A77-F70EFFF9F808}" sibTransId="{93CC5D20-0C9B-409C-9431-1A782954DE88}"/>
    <dgm:cxn modelId="{E7BC1A6F-F586-436B-B260-F0AEF41A23E1}" type="presOf" srcId="{98A78261-3307-4910-AC91-AB3BD182968B}" destId="{4390138F-1454-42A2-B970-16D716F4829D}" srcOrd="0" destOrd="1" presId="urn:microsoft.com/office/officeart/2005/8/layout/vList4"/>
    <dgm:cxn modelId="{C5A64151-CDB4-42D7-9A27-4B859F54F88D}" srcId="{55F00D7B-325E-4643-88FF-B6E9565CC079}" destId="{98A78261-3307-4910-AC91-AB3BD182968B}" srcOrd="0" destOrd="0" parTransId="{B8B14BDF-687C-4272-B449-2C45E9C54A2C}" sibTransId="{43BE4F7F-89C9-4D9B-BE8A-2D69B950A01E}"/>
    <dgm:cxn modelId="{CA72D871-B641-4E24-AFCA-1CFF3F9BB55F}" type="presOf" srcId="{55F00D7B-325E-4643-88FF-B6E9565CC079}" destId="{4390138F-1454-42A2-B970-16D716F4829D}" srcOrd="0" destOrd="0" presId="urn:microsoft.com/office/officeart/2005/8/layout/vList4"/>
    <dgm:cxn modelId="{2170CE55-ECA4-444E-AAB8-F56E26AE31CD}" type="presOf" srcId="{679E86A8-DCFA-40CE-8970-D6AA10DB0B7A}" destId="{DBDE258B-52CE-4277-B21E-8290C92A009B}" srcOrd="0" destOrd="1" presId="urn:microsoft.com/office/officeart/2005/8/layout/vList4"/>
    <dgm:cxn modelId="{168AB656-2538-4A7B-96F2-C11245ABD799}" type="presOf" srcId="{DC27F914-3115-4AC4-B201-BC75BDA87D50}" destId="{D1D97614-630D-41D4-907B-55C01672583D}" srcOrd="1" destOrd="3" presId="urn:microsoft.com/office/officeart/2005/8/layout/vList4"/>
    <dgm:cxn modelId="{0C94E379-F619-434E-885B-2205E64B2992}" srcId="{55F00D7B-325E-4643-88FF-B6E9565CC079}" destId="{C0EE414A-D79C-40E3-A6E8-51C404A70F9A}" srcOrd="1" destOrd="0" parTransId="{5DA85614-C3F3-4BA6-B8DA-7314DF220FD4}" sibTransId="{E74DDCD1-CB77-41E5-B889-483DA88669F4}"/>
    <dgm:cxn modelId="{A7F0437A-6F86-4150-8AB8-CCF461211953}" srcId="{ED1D0E42-7EDE-49DD-ADFB-C5C5A4188868}" destId="{BDF5BF3E-36A0-4554-A48C-9F659AFFBFF4}" srcOrd="0" destOrd="0" parTransId="{8A315386-A2EB-4B08-937D-98CD530B0DAD}" sibTransId="{D7E5941A-AC92-4D15-801A-21E0AA66A36C}"/>
    <dgm:cxn modelId="{7C60A47A-A747-4DB3-B4E2-A0F9489B8D38}" srcId="{BDF5BF3E-36A0-4554-A48C-9F659AFFBFF4}" destId="{6CD54C07-8313-479C-907A-36590E662707}" srcOrd="1" destOrd="0" parTransId="{679FC9B2-0D20-4493-A80B-F3D6018E73B3}" sibTransId="{3664C3A2-7A9D-4039-A2FC-FA9563FA1BD8}"/>
    <dgm:cxn modelId="{698C1186-80C7-4212-BBDF-A10316545034}" type="presOf" srcId="{475417AB-96FE-4B80-BF66-02B3E99D7DD6}" destId="{91F25B15-BDD9-4965-8E7C-7AD3EEE6D66E}" srcOrd="0" destOrd="0" presId="urn:microsoft.com/office/officeart/2005/8/layout/vList4"/>
    <dgm:cxn modelId="{79AF389D-D5A3-412F-BADB-06400FF4F1E3}" type="presOf" srcId="{1B331352-2B42-41C6-9CC2-111F9BE30142}" destId="{36001795-739F-45F2-9516-23BD0EBFECC5}" srcOrd="1" destOrd="2" presId="urn:microsoft.com/office/officeart/2005/8/layout/vList4"/>
    <dgm:cxn modelId="{2929719D-2A3B-429C-91A4-706DEBC6FA62}" type="presOf" srcId="{A8932332-4EFB-4EC8-9829-47C49D66FED9}" destId="{91F25B15-BDD9-4965-8E7C-7AD3EEE6D66E}" srcOrd="0" destOrd="3" presId="urn:microsoft.com/office/officeart/2005/8/layout/vList4"/>
    <dgm:cxn modelId="{F95232A4-7266-4F91-9C70-A395F29E6D58}" srcId="{ED1D0E42-7EDE-49DD-ADFB-C5C5A4188868}" destId="{55F00D7B-325E-4643-88FF-B6E9565CC079}" srcOrd="2" destOrd="0" parTransId="{900E91DA-EB29-4D15-B905-2D3CC4108071}" sibTransId="{586A19DD-839C-4C10-ADD9-CDE8517C96DD}"/>
    <dgm:cxn modelId="{78FF5AA4-FF8E-41AA-9BFB-8D9F956B716D}" type="presOf" srcId="{F3AA3D2D-D173-4913-AF75-CBC4D19BAAC3}" destId="{91F25B15-BDD9-4965-8E7C-7AD3EEE6D66E}" srcOrd="0" destOrd="1" presId="urn:microsoft.com/office/officeart/2005/8/layout/vList4"/>
    <dgm:cxn modelId="{439613AD-21E2-4943-BCB5-F9AA5D6FA612}" type="presOf" srcId="{98A78261-3307-4910-AC91-AB3BD182968B}" destId="{D1D97614-630D-41D4-907B-55C01672583D}" srcOrd="1" destOrd="1" presId="urn:microsoft.com/office/officeart/2005/8/layout/vList4"/>
    <dgm:cxn modelId="{3EF39EB0-5C98-4A38-9B8D-AE4BFDCA51A4}" type="presOf" srcId="{DC27F914-3115-4AC4-B201-BC75BDA87D50}" destId="{4390138F-1454-42A2-B970-16D716F4829D}" srcOrd="0" destOrd="3" presId="urn:microsoft.com/office/officeart/2005/8/layout/vList4"/>
    <dgm:cxn modelId="{4FD799BC-476E-4371-846E-E5E63EA8581B}" type="presOf" srcId="{7BD7FE89-F4B9-4F50-A788-E17A319FE26D}" destId="{4390138F-1454-42A2-B970-16D716F4829D}" srcOrd="0" destOrd="4" presId="urn:microsoft.com/office/officeart/2005/8/layout/vList4"/>
    <dgm:cxn modelId="{F5450BC9-12C1-49E3-96CC-B089C524C07E}" type="presOf" srcId="{F3AA3D2D-D173-4913-AF75-CBC4D19BAAC3}" destId="{36001795-739F-45F2-9516-23BD0EBFECC5}" srcOrd="1" destOrd="1" presId="urn:microsoft.com/office/officeart/2005/8/layout/vList4"/>
    <dgm:cxn modelId="{54B398CB-ECBB-4596-B8C9-A53F20FDC913}" type="presOf" srcId="{475417AB-96FE-4B80-BF66-02B3E99D7DD6}" destId="{36001795-739F-45F2-9516-23BD0EBFECC5}" srcOrd="1" destOrd="0" presId="urn:microsoft.com/office/officeart/2005/8/layout/vList4"/>
    <dgm:cxn modelId="{38E663D5-A777-4B52-A0C3-F511BBC3B2FA}" type="presOf" srcId="{55F00D7B-325E-4643-88FF-B6E9565CC079}" destId="{D1D97614-630D-41D4-907B-55C01672583D}" srcOrd="1" destOrd="0" presId="urn:microsoft.com/office/officeart/2005/8/layout/vList4"/>
    <dgm:cxn modelId="{15F855DB-27F6-44F5-AF05-07ADE6A3032D}" srcId="{55F00D7B-325E-4643-88FF-B6E9565CC079}" destId="{7BD7FE89-F4B9-4F50-A788-E17A319FE26D}" srcOrd="3" destOrd="0" parTransId="{D7D76CC5-F382-48B5-8405-CB33E88EABDC}" sibTransId="{2F02B93D-9364-4B17-8C61-C6BFB1551B5D}"/>
    <dgm:cxn modelId="{4D0559E5-508A-4ACF-9921-EF3522934CAE}" srcId="{475417AB-96FE-4B80-BF66-02B3E99D7DD6}" destId="{A8932332-4EFB-4EC8-9829-47C49D66FED9}" srcOrd="2" destOrd="0" parTransId="{CDC7D6CA-0B48-4AFD-8F73-F73DCC9B8A37}" sibTransId="{A3035596-D5A7-4847-982E-444A232D3C93}"/>
    <dgm:cxn modelId="{094602EB-D59A-4B55-865F-C6E1EC9A0AEF}" type="presOf" srcId="{1B331352-2B42-41C6-9CC2-111F9BE30142}" destId="{91F25B15-BDD9-4965-8E7C-7AD3EEE6D66E}" srcOrd="0" destOrd="2" presId="urn:microsoft.com/office/officeart/2005/8/layout/vList4"/>
    <dgm:cxn modelId="{79B5E3EE-3C65-4B95-8329-2B6C119470C0}" srcId="{BDF5BF3E-36A0-4554-A48C-9F659AFFBFF4}" destId="{47C05C99-2C85-4FC2-8BF6-4AB72619564B}" srcOrd="2" destOrd="0" parTransId="{6FD4048A-08E0-4E1D-B9FD-00FFA68D832E}" sibTransId="{6FA7DD65-E728-4FDD-A0D0-B328A5EFB265}"/>
    <dgm:cxn modelId="{C726CEF1-F7BD-4314-A16F-6BC82147D474}" type="presOf" srcId="{C0EE414A-D79C-40E3-A6E8-51C404A70F9A}" destId="{D1D97614-630D-41D4-907B-55C01672583D}" srcOrd="1" destOrd="2" presId="urn:microsoft.com/office/officeart/2005/8/layout/vList4"/>
    <dgm:cxn modelId="{4779E8FD-DE5F-417E-BB5F-30829A4E84F8}" type="presOf" srcId="{47C05C99-2C85-4FC2-8BF6-4AB72619564B}" destId="{DBDE258B-52CE-4277-B21E-8290C92A009B}" srcOrd="0" destOrd="3" presId="urn:microsoft.com/office/officeart/2005/8/layout/vList4"/>
    <dgm:cxn modelId="{642109FF-69DC-4F13-82C8-B6F3CD36BFE8}" type="presOf" srcId="{ED1D0E42-7EDE-49DD-ADFB-C5C5A4188868}" destId="{D0191841-5453-43FD-9690-0C2CA7445580}" srcOrd="0" destOrd="0" presId="urn:microsoft.com/office/officeart/2005/8/layout/vList4"/>
    <dgm:cxn modelId="{6AA90A1E-E6CB-42C7-B125-5D1976ABE3A5}" type="presParOf" srcId="{D0191841-5453-43FD-9690-0C2CA7445580}" destId="{6F377E39-96EE-4B6E-AFF6-EA99BE82B704}" srcOrd="0" destOrd="0" presId="urn:microsoft.com/office/officeart/2005/8/layout/vList4"/>
    <dgm:cxn modelId="{5FB27EBB-3964-4ADF-A85A-D2F5888120CF}" type="presParOf" srcId="{6F377E39-96EE-4B6E-AFF6-EA99BE82B704}" destId="{DBDE258B-52CE-4277-B21E-8290C92A009B}" srcOrd="0" destOrd="0" presId="urn:microsoft.com/office/officeart/2005/8/layout/vList4"/>
    <dgm:cxn modelId="{FC523C52-ACBF-47B1-9F38-DB6B01FD5D5E}" type="presParOf" srcId="{6F377E39-96EE-4B6E-AFF6-EA99BE82B704}" destId="{739B43D9-9C1B-42A7-B8E8-09EEA299A9D0}" srcOrd="1" destOrd="0" presId="urn:microsoft.com/office/officeart/2005/8/layout/vList4"/>
    <dgm:cxn modelId="{E76214DC-5701-43BC-8BFD-8B045F3E85CF}" type="presParOf" srcId="{6F377E39-96EE-4B6E-AFF6-EA99BE82B704}" destId="{54EAF61D-E74E-4AFF-8BB8-573FE0A571CC}" srcOrd="2" destOrd="0" presId="urn:microsoft.com/office/officeart/2005/8/layout/vList4"/>
    <dgm:cxn modelId="{40DA86FE-A1CE-4031-BCFC-9204B4B1A36B}" type="presParOf" srcId="{D0191841-5453-43FD-9690-0C2CA7445580}" destId="{55D41623-CD84-4831-BF0A-E3052C24112A}" srcOrd="1" destOrd="0" presId="urn:microsoft.com/office/officeart/2005/8/layout/vList4"/>
    <dgm:cxn modelId="{37A50B3B-B619-481B-87A8-33C36BC2C5C4}" type="presParOf" srcId="{D0191841-5453-43FD-9690-0C2CA7445580}" destId="{6AC3427F-C788-4111-8EB4-EF4315969A1B}" srcOrd="2" destOrd="0" presId="urn:microsoft.com/office/officeart/2005/8/layout/vList4"/>
    <dgm:cxn modelId="{BA81D8F0-8ADB-486B-B687-CC88864DB1DC}" type="presParOf" srcId="{6AC3427F-C788-4111-8EB4-EF4315969A1B}" destId="{91F25B15-BDD9-4965-8E7C-7AD3EEE6D66E}" srcOrd="0" destOrd="0" presId="urn:microsoft.com/office/officeart/2005/8/layout/vList4"/>
    <dgm:cxn modelId="{C024DFDE-4433-49C4-90CE-F5FFD2D15EB8}" type="presParOf" srcId="{6AC3427F-C788-4111-8EB4-EF4315969A1B}" destId="{D2018C2A-CECF-4078-8F91-63E0DE8041C2}" srcOrd="1" destOrd="0" presId="urn:microsoft.com/office/officeart/2005/8/layout/vList4"/>
    <dgm:cxn modelId="{A95D3287-A793-4B76-903D-3B15FDF94770}" type="presParOf" srcId="{6AC3427F-C788-4111-8EB4-EF4315969A1B}" destId="{36001795-739F-45F2-9516-23BD0EBFECC5}" srcOrd="2" destOrd="0" presId="urn:microsoft.com/office/officeart/2005/8/layout/vList4"/>
    <dgm:cxn modelId="{CA363E20-F4B5-46CA-B595-5946C076ECB0}" type="presParOf" srcId="{D0191841-5453-43FD-9690-0C2CA7445580}" destId="{C7EAA110-F9AB-4C50-B3BE-9BC2AF3826C8}" srcOrd="3" destOrd="0" presId="urn:microsoft.com/office/officeart/2005/8/layout/vList4"/>
    <dgm:cxn modelId="{D80A95DC-B903-413E-98BF-A1CCAA9A0BDB}" type="presParOf" srcId="{D0191841-5453-43FD-9690-0C2CA7445580}" destId="{B507CAAC-A8EB-40F4-96FC-A44F1E1A8A77}" srcOrd="4" destOrd="0" presId="urn:microsoft.com/office/officeart/2005/8/layout/vList4"/>
    <dgm:cxn modelId="{D213426B-934A-44B1-9DBC-46156DF16A20}" type="presParOf" srcId="{B507CAAC-A8EB-40F4-96FC-A44F1E1A8A77}" destId="{4390138F-1454-42A2-B970-16D716F4829D}" srcOrd="0" destOrd="0" presId="urn:microsoft.com/office/officeart/2005/8/layout/vList4"/>
    <dgm:cxn modelId="{85B6A30F-0290-4328-9E5F-E31F56B3E88B}" type="presParOf" srcId="{B507CAAC-A8EB-40F4-96FC-A44F1E1A8A77}" destId="{DC81C178-B0AC-4714-943B-2E8375190FAC}" srcOrd="1" destOrd="0" presId="urn:microsoft.com/office/officeart/2005/8/layout/vList4"/>
    <dgm:cxn modelId="{C1084F96-A9C4-4002-8A83-826AAC5DB9CD}" type="presParOf" srcId="{B507CAAC-A8EB-40F4-96FC-A44F1E1A8A77}" destId="{D1D97614-630D-41D4-907B-55C01672583D}" srcOrd="2" destOrd="0" presId="urn:microsoft.com/office/officeart/2005/8/layout/vList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8A2B5-1EA1-4B19-9290-AE2BEFA46D1D}">
      <dsp:nvSpPr>
        <dsp:cNvPr id="0" name=""/>
        <dsp:cNvSpPr/>
      </dsp:nvSpPr>
      <dsp:spPr>
        <a:xfrm>
          <a:off x="3000" y="3361"/>
          <a:ext cx="8121999" cy="1495564"/>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marL="0" lvl="0" indent="0" algn="ctr" defTabSz="1911350">
            <a:lnSpc>
              <a:spcPct val="90000"/>
            </a:lnSpc>
            <a:spcBef>
              <a:spcPct val="0"/>
            </a:spcBef>
            <a:spcAft>
              <a:spcPct val="35000"/>
            </a:spcAft>
            <a:buNone/>
          </a:pPr>
          <a:r>
            <a:rPr lang="en-US" sz="4300" kern="1200" dirty="0"/>
            <a:t>Operational and Capital Budgeting</a:t>
          </a:r>
        </a:p>
      </dsp:txBody>
      <dsp:txXfrm>
        <a:off x="46804" y="47165"/>
        <a:ext cx="8034391" cy="1407956"/>
      </dsp:txXfrm>
    </dsp:sp>
    <dsp:sp modelId="{0EFED954-740A-40BD-BEBC-C3779F991E60}">
      <dsp:nvSpPr>
        <dsp:cNvPr id="0" name=""/>
        <dsp:cNvSpPr/>
      </dsp:nvSpPr>
      <dsp:spPr>
        <a:xfrm>
          <a:off x="3000" y="1641388"/>
          <a:ext cx="3979156" cy="149556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Long-term Financial Planning</a:t>
          </a:r>
        </a:p>
      </dsp:txBody>
      <dsp:txXfrm>
        <a:off x="46804" y="1685192"/>
        <a:ext cx="3891548" cy="1407956"/>
      </dsp:txXfrm>
    </dsp:sp>
    <dsp:sp modelId="{DF8C415F-05F8-4795-8885-B235D253ADE6}">
      <dsp:nvSpPr>
        <dsp:cNvPr id="0" name=""/>
        <dsp:cNvSpPr/>
      </dsp:nvSpPr>
      <dsp:spPr>
        <a:xfrm>
          <a:off x="3000" y="3279415"/>
          <a:ext cx="1948656" cy="149556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Treasury</a:t>
          </a:r>
        </a:p>
      </dsp:txBody>
      <dsp:txXfrm>
        <a:off x="46804" y="3323219"/>
        <a:ext cx="1861048" cy="1407956"/>
      </dsp:txXfrm>
    </dsp:sp>
    <dsp:sp modelId="{85A5438A-AA11-4C56-9BA2-6E1E596FF6A2}">
      <dsp:nvSpPr>
        <dsp:cNvPr id="0" name=""/>
        <dsp:cNvSpPr/>
      </dsp:nvSpPr>
      <dsp:spPr>
        <a:xfrm>
          <a:off x="2033500" y="3279415"/>
          <a:ext cx="1948656" cy="149556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General Accounting</a:t>
          </a:r>
        </a:p>
      </dsp:txBody>
      <dsp:txXfrm>
        <a:off x="2077304" y="3323219"/>
        <a:ext cx="1861048" cy="1407956"/>
      </dsp:txXfrm>
    </dsp:sp>
    <dsp:sp modelId="{61B923B2-E096-4641-A0AB-FD753231B5B8}">
      <dsp:nvSpPr>
        <dsp:cNvPr id="0" name=""/>
        <dsp:cNvSpPr/>
      </dsp:nvSpPr>
      <dsp:spPr>
        <a:xfrm>
          <a:off x="4145843" y="1641388"/>
          <a:ext cx="3979156" cy="1495564"/>
        </a:xfrm>
        <a:prstGeom prst="roundRect">
          <a:avLst>
            <a:gd name="adj" fmla="val 10000"/>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Administration</a:t>
          </a:r>
        </a:p>
      </dsp:txBody>
      <dsp:txXfrm>
        <a:off x="4189647" y="1685192"/>
        <a:ext cx="3891548" cy="1407956"/>
      </dsp:txXfrm>
    </dsp:sp>
    <dsp:sp modelId="{1077C546-963F-4612-B697-D5FC5D23F6F8}">
      <dsp:nvSpPr>
        <dsp:cNvPr id="0" name=""/>
        <dsp:cNvSpPr/>
      </dsp:nvSpPr>
      <dsp:spPr>
        <a:xfrm>
          <a:off x="4145843" y="3279415"/>
          <a:ext cx="1948656" cy="149556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Purchasing</a:t>
          </a:r>
        </a:p>
      </dsp:txBody>
      <dsp:txXfrm>
        <a:off x="4189647" y="3323219"/>
        <a:ext cx="1861048" cy="1407956"/>
      </dsp:txXfrm>
    </dsp:sp>
    <dsp:sp modelId="{D29857D6-9271-4E45-AB2F-830A88987B8D}">
      <dsp:nvSpPr>
        <dsp:cNvPr id="0" name=""/>
        <dsp:cNvSpPr/>
      </dsp:nvSpPr>
      <dsp:spPr>
        <a:xfrm>
          <a:off x="6176343" y="3279415"/>
          <a:ext cx="1948656" cy="149556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ctr" defTabSz="1289050">
            <a:lnSpc>
              <a:spcPct val="90000"/>
            </a:lnSpc>
            <a:spcBef>
              <a:spcPct val="0"/>
            </a:spcBef>
            <a:spcAft>
              <a:spcPct val="35000"/>
            </a:spcAft>
            <a:buNone/>
          </a:pPr>
          <a:r>
            <a:rPr lang="en-US" sz="2900" kern="1200" dirty="0"/>
            <a:t>Payroll</a:t>
          </a:r>
        </a:p>
      </dsp:txBody>
      <dsp:txXfrm>
        <a:off x="6220147" y="3323219"/>
        <a:ext cx="1861048" cy="14079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6DB1C2-E817-4F17-82C4-85848F778EEB}">
      <dsp:nvSpPr>
        <dsp:cNvPr id="0" name=""/>
        <dsp:cNvSpPr/>
      </dsp:nvSpPr>
      <dsp:spPr>
        <a:xfrm>
          <a:off x="3881388" y="205"/>
          <a:ext cx="1437551" cy="1437551"/>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Planning</a:t>
          </a:r>
        </a:p>
      </dsp:txBody>
      <dsp:txXfrm>
        <a:off x="4091912" y="210729"/>
        <a:ext cx="1016503" cy="1016503"/>
      </dsp:txXfrm>
    </dsp:sp>
    <dsp:sp modelId="{197E2BE2-1873-4747-BDC3-5B31CAF4A2D6}">
      <dsp:nvSpPr>
        <dsp:cNvPr id="0" name=""/>
        <dsp:cNvSpPr/>
      </dsp:nvSpPr>
      <dsp:spPr>
        <a:xfrm rot="2160000">
          <a:off x="5273561" y="1104553"/>
          <a:ext cx="382379" cy="48517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5284515" y="1167874"/>
        <a:ext cx="267665" cy="291103"/>
      </dsp:txXfrm>
    </dsp:sp>
    <dsp:sp modelId="{5C750DD5-CE19-486B-BC5B-211847872929}">
      <dsp:nvSpPr>
        <dsp:cNvPr id="0" name=""/>
        <dsp:cNvSpPr/>
      </dsp:nvSpPr>
      <dsp:spPr>
        <a:xfrm>
          <a:off x="5628073" y="1269246"/>
          <a:ext cx="1437551" cy="1437551"/>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Workshops</a:t>
          </a:r>
        </a:p>
      </dsp:txBody>
      <dsp:txXfrm>
        <a:off x="5838597" y="1479770"/>
        <a:ext cx="1016503" cy="1016503"/>
      </dsp:txXfrm>
    </dsp:sp>
    <dsp:sp modelId="{6C641A4A-F067-41CC-BDF0-7D0080261396}">
      <dsp:nvSpPr>
        <dsp:cNvPr id="0" name=""/>
        <dsp:cNvSpPr/>
      </dsp:nvSpPr>
      <dsp:spPr>
        <a:xfrm rot="6480000">
          <a:off x="5825416" y="2761819"/>
          <a:ext cx="382379" cy="485173"/>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5900497" y="2804304"/>
        <a:ext cx="267665" cy="291103"/>
      </dsp:txXfrm>
    </dsp:sp>
    <dsp:sp modelId="{8999984B-3D5A-432A-A57E-B5DAF63B7E10}">
      <dsp:nvSpPr>
        <dsp:cNvPr id="0" name=""/>
        <dsp:cNvSpPr/>
      </dsp:nvSpPr>
      <dsp:spPr>
        <a:xfrm>
          <a:off x="4960899" y="3322598"/>
          <a:ext cx="1437551" cy="1437551"/>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Financial Review</a:t>
          </a:r>
        </a:p>
      </dsp:txBody>
      <dsp:txXfrm>
        <a:off x="5171423" y="3533122"/>
        <a:ext cx="1016503" cy="1016503"/>
      </dsp:txXfrm>
    </dsp:sp>
    <dsp:sp modelId="{A7EB625D-B15C-40FB-83FE-EAC3D06A945C}">
      <dsp:nvSpPr>
        <dsp:cNvPr id="0" name=""/>
        <dsp:cNvSpPr/>
      </dsp:nvSpPr>
      <dsp:spPr>
        <a:xfrm rot="10800000">
          <a:off x="4419796" y="3798787"/>
          <a:ext cx="382379" cy="485173"/>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4534510" y="3895822"/>
        <a:ext cx="267665" cy="291103"/>
      </dsp:txXfrm>
    </dsp:sp>
    <dsp:sp modelId="{EFA59E2F-83A3-4CAE-9626-7F6E137C1097}">
      <dsp:nvSpPr>
        <dsp:cNvPr id="0" name=""/>
        <dsp:cNvSpPr/>
      </dsp:nvSpPr>
      <dsp:spPr>
        <a:xfrm>
          <a:off x="2801877" y="3322598"/>
          <a:ext cx="1437551" cy="1437551"/>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dirty="0"/>
            <a:t>Adoption</a:t>
          </a:r>
        </a:p>
      </dsp:txBody>
      <dsp:txXfrm>
        <a:off x="3012401" y="3533122"/>
        <a:ext cx="1016503" cy="1016503"/>
      </dsp:txXfrm>
    </dsp:sp>
    <dsp:sp modelId="{106EF7A9-2CD1-4EF8-9274-ED4F89DAB6F1}">
      <dsp:nvSpPr>
        <dsp:cNvPr id="0" name=""/>
        <dsp:cNvSpPr/>
      </dsp:nvSpPr>
      <dsp:spPr>
        <a:xfrm rot="15120000">
          <a:off x="2999220" y="2782403"/>
          <a:ext cx="382379" cy="48517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rot="10800000">
        <a:off x="3074301" y="2933988"/>
        <a:ext cx="267665" cy="291103"/>
      </dsp:txXfrm>
    </dsp:sp>
    <dsp:sp modelId="{915E4DCA-F69A-45A4-8AD7-EA441E55C583}">
      <dsp:nvSpPr>
        <dsp:cNvPr id="0" name=""/>
        <dsp:cNvSpPr/>
      </dsp:nvSpPr>
      <dsp:spPr>
        <a:xfrm>
          <a:off x="2134702" y="1269246"/>
          <a:ext cx="1437551" cy="1437551"/>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Implement-</a:t>
          </a:r>
          <a:r>
            <a:rPr lang="en-US" sz="1600" kern="1200" dirty="0" err="1"/>
            <a:t>ation</a:t>
          </a:r>
          <a:endParaRPr lang="en-US" sz="1600" kern="1200" dirty="0"/>
        </a:p>
      </dsp:txBody>
      <dsp:txXfrm>
        <a:off x="2345226" y="1479770"/>
        <a:ext cx="1016503" cy="1016503"/>
      </dsp:txXfrm>
    </dsp:sp>
    <dsp:sp modelId="{781EB0C2-5D62-4AE6-BDAE-6983236FF071}">
      <dsp:nvSpPr>
        <dsp:cNvPr id="0" name=""/>
        <dsp:cNvSpPr/>
      </dsp:nvSpPr>
      <dsp:spPr>
        <a:xfrm rot="19440000">
          <a:off x="3526876" y="1117275"/>
          <a:ext cx="382379" cy="485173"/>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3537830" y="1248024"/>
        <a:ext cx="267665" cy="2911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98A2B5-1EA1-4B19-9290-AE2BEFA46D1D}">
      <dsp:nvSpPr>
        <dsp:cNvPr id="0" name=""/>
        <dsp:cNvSpPr/>
      </dsp:nvSpPr>
      <dsp:spPr>
        <a:xfrm>
          <a:off x="932" y="2628"/>
          <a:ext cx="8126134" cy="1375261"/>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County, State, and Federal Government Fiscal Requirements</a:t>
          </a:r>
        </a:p>
      </dsp:txBody>
      <dsp:txXfrm>
        <a:off x="41212" y="42908"/>
        <a:ext cx="8045574" cy="1294701"/>
      </dsp:txXfrm>
    </dsp:sp>
    <dsp:sp modelId="{0EFED954-740A-40BD-BEBC-C3779F991E60}">
      <dsp:nvSpPr>
        <dsp:cNvPr id="0" name=""/>
        <dsp:cNvSpPr/>
      </dsp:nvSpPr>
      <dsp:spPr>
        <a:xfrm>
          <a:off x="932" y="1519685"/>
          <a:ext cx="5308242" cy="137526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Annual Audits</a:t>
          </a:r>
        </a:p>
      </dsp:txBody>
      <dsp:txXfrm>
        <a:off x="41212" y="1559965"/>
        <a:ext cx="5227682" cy="1294701"/>
      </dsp:txXfrm>
    </dsp:sp>
    <dsp:sp modelId="{DF8C415F-05F8-4795-8885-B235D253ADE6}">
      <dsp:nvSpPr>
        <dsp:cNvPr id="0" name=""/>
        <dsp:cNvSpPr/>
      </dsp:nvSpPr>
      <dsp:spPr>
        <a:xfrm>
          <a:off x="932" y="3036742"/>
          <a:ext cx="2599531" cy="13752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Tax Reporting</a:t>
          </a:r>
        </a:p>
      </dsp:txBody>
      <dsp:txXfrm>
        <a:off x="41212" y="3077022"/>
        <a:ext cx="2518971" cy="1294701"/>
      </dsp:txXfrm>
    </dsp:sp>
    <dsp:sp modelId="{85A5438A-AA11-4C56-9BA2-6E1E596FF6A2}">
      <dsp:nvSpPr>
        <dsp:cNvPr id="0" name=""/>
        <dsp:cNvSpPr/>
      </dsp:nvSpPr>
      <dsp:spPr>
        <a:xfrm>
          <a:off x="2709644" y="3036742"/>
          <a:ext cx="2599531" cy="13752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State Controller Reporting</a:t>
          </a:r>
        </a:p>
      </dsp:txBody>
      <dsp:txXfrm>
        <a:off x="2749924" y="3077022"/>
        <a:ext cx="2518971" cy="1294701"/>
      </dsp:txXfrm>
    </dsp:sp>
    <dsp:sp modelId="{61B923B2-E096-4641-A0AB-FD753231B5B8}">
      <dsp:nvSpPr>
        <dsp:cNvPr id="0" name=""/>
        <dsp:cNvSpPr/>
      </dsp:nvSpPr>
      <dsp:spPr>
        <a:xfrm>
          <a:off x="5527536" y="1519685"/>
          <a:ext cx="2599531" cy="1375261"/>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kern="1200" dirty="0"/>
            <a:t>Internal Control</a:t>
          </a:r>
        </a:p>
      </dsp:txBody>
      <dsp:txXfrm>
        <a:off x="5567816" y="1559965"/>
        <a:ext cx="2518971" cy="1294701"/>
      </dsp:txXfrm>
    </dsp:sp>
    <dsp:sp modelId="{1077C546-963F-4612-B697-D5FC5D23F6F8}">
      <dsp:nvSpPr>
        <dsp:cNvPr id="0" name=""/>
        <dsp:cNvSpPr/>
      </dsp:nvSpPr>
      <dsp:spPr>
        <a:xfrm>
          <a:off x="5528468" y="3025603"/>
          <a:ext cx="2599531" cy="1375261"/>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Grant Tracking</a:t>
          </a:r>
        </a:p>
      </dsp:txBody>
      <dsp:txXfrm>
        <a:off x="5568748" y="3065883"/>
        <a:ext cx="2518971" cy="12947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DE258B-52CE-4277-B21E-8290C92A009B}">
      <dsp:nvSpPr>
        <dsp:cNvPr id="0" name=""/>
        <dsp:cNvSpPr/>
      </dsp:nvSpPr>
      <dsp:spPr>
        <a:xfrm>
          <a:off x="0" y="0"/>
          <a:ext cx="8128000" cy="1502894"/>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Financing for Infrastructure Projects</a:t>
          </a:r>
        </a:p>
        <a:p>
          <a:pPr marL="171450" lvl="1" indent="-171450" algn="l" defTabSz="755650">
            <a:lnSpc>
              <a:spcPct val="90000"/>
            </a:lnSpc>
            <a:spcBef>
              <a:spcPct val="0"/>
            </a:spcBef>
            <a:spcAft>
              <a:spcPct val="15000"/>
            </a:spcAft>
            <a:buChar char="•"/>
          </a:pPr>
          <a:r>
            <a:rPr lang="en-US" sz="1700" kern="1200" dirty="0"/>
            <a:t>Ladera Linda Park and Community Center Project</a:t>
          </a:r>
        </a:p>
        <a:p>
          <a:pPr marL="171450" lvl="1" indent="-171450" algn="l" defTabSz="755650">
            <a:lnSpc>
              <a:spcPct val="90000"/>
            </a:lnSpc>
            <a:spcBef>
              <a:spcPct val="0"/>
            </a:spcBef>
            <a:spcAft>
              <a:spcPct val="15000"/>
            </a:spcAft>
            <a:buChar char="•"/>
          </a:pPr>
          <a:r>
            <a:rPr lang="en-US" sz="1700" kern="1200" dirty="0"/>
            <a:t>Civic Center</a:t>
          </a:r>
        </a:p>
        <a:p>
          <a:pPr marL="171450" lvl="1" indent="-171450" algn="l" defTabSz="755650">
            <a:lnSpc>
              <a:spcPct val="90000"/>
            </a:lnSpc>
            <a:spcBef>
              <a:spcPct val="0"/>
            </a:spcBef>
            <a:spcAft>
              <a:spcPct val="15000"/>
            </a:spcAft>
            <a:buChar char="•"/>
          </a:pPr>
          <a:r>
            <a:rPr lang="en-US" sz="1700" kern="1200" dirty="0"/>
            <a:t>Portuguese Bend Landslide</a:t>
          </a:r>
        </a:p>
      </dsp:txBody>
      <dsp:txXfrm>
        <a:off x="1775889" y="0"/>
        <a:ext cx="6352110" cy="1502894"/>
      </dsp:txXfrm>
    </dsp:sp>
    <dsp:sp modelId="{739B43D9-9C1B-42A7-B8E8-09EEA299A9D0}">
      <dsp:nvSpPr>
        <dsp:cNvPr id="0" name=""/>
        <dsp:cNvSpPr/>
      </dsp:nvSpPr>
      <dsp:spPr>
        <a:xfrm>
          <a:off x="150289" y="150289"/>
          <a:ext cx="1625600" cy="1202315"/>
        </a:xfrm>
        <a:prstGeom prst="roundRect">
          <a:avLst>
            <a:gd name="adj" fmla="val 10000"/>
          </a:avLst>
        </a:prstGeom>
        <a:blipFill rotWithShape="1">
          <a:blip xmlns:r="http://schemas.openxmlformats.org/officeDocument/2006/relationships" r:embed="rId1"/>
          <a:srcRect/>
          <a:stretch>
            <a:fillRect l="-19000" r="-1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F25B15-BDD9-4965-8E7C-7AD3EEE6D66E}">
      <dsp:nvSpPr>
        <dsp:cNvPr id="0" name=""/>
        <dsp:cNvSpPr/>
      </dsp:nvSpPr>
      <dsp:spPr>
        <a:xfrm>
          <a:off x="0" y="1653184"/>
          <a:ext cx="8128000" cy="1502894"/>
        </a:xfrm>
        <a:prstGeom prst="roundRect">
          <a:avLst>
            <a:gd name="adj" fmla="val 10000"/>
          </a:avLst>
        </a:prstGeom>
        <a:solidFill>
          <a:schemeClr val="accent4">
            <a:hueOff val="-3518287"/>
            <a:satOff val="21119"/>
            <a:lumOff val="-1863"/>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American Rescue Plan Act</a:t>
          </a:r>
        </a:p>
        <a:p>
          <a:pPr marL="171450" lvl="1" indent="-171450" algn="l" defTabSz="755650">
            <a:lnSpc>
              <a:spcPct val="90000"/>
            </a:lnSpc>
            <a:spcBef>
              <a:spcPct val="0"/>
            </a:spcBef>
            <a:spcAft>
              <a:spcPct val="15000"/>
            </a:spcAft>
            <a:buChar char="•"/>
          </a:pPr>
          <a:r>
            <a:rPr lang="en-US" sz="1700" kern="1200" dirty="0"/>
            <a:t>Compliance and reporting</a:t>
          </a:r>
        </a:p>
        <a:p>
          <a:pPr marL="171450" lvl="1" indent="-171450" algn="l" defTabSz="755650">
            <a:lnSpc>
              <a:spcPct val="90000"/>
            </a:lnSpc>
            <a:spcBef>
              <a:spcPct val="0"/>
            </a:spcBef>
            <a:spcAft>
              <a:spcPct val="15000"/>
            </a:spcAft>
            <a:buChar char="•"/>
          </a:pPr>
          <a:r>
            <a:rPr lang="en-US" sz="1700" kern="1200" dirty="0"/>
            <a:t>Project status</a:t>
          </a:r>
        </a:p>
        <a:p>
          <a:pPr marL="171450" lvl="1" indent="-171450" algn="l" defTabSz="755650">
            <a:lnSpc>
              <a:spcPct val="90000"/>
            </a:lnSpc>
            <a:spcBef>
              <a:spcPct val="0"/>
            </a:spcBef>
            <a:spcAft>
              <a:spcPct val="15000"/>
            </a:spcAft>
            <a:buChar char="•"/>
          </a:pPr>
          <a:r>
            <a:rPr lang="en-US" sz="1700" kern="1200" dirty="0"/>
            <a:t>Annual audit</a:t>
          </a:r>
        </a:p>
      </dsp:txBody>
      <dsp:txXfrm>
        <a:off x="1775889" y="1653184"/>
        <a:ext cx="6352110" cy="1502894"/>
      </dsp:txXfrm>
    </dsp:sp>
    <dsp:sp modelId="{D2018C2A-CECF-4078-8F91-63E0DE8041C2}">
      <dsp:nvSpPr>
        <dsp:cNvPr id="0" name=""/>
        <dsp:cNvSpPr/>
      </dsp:nvSpPr>
      <dsp:spPr>
        <a:xfrm>
          <a:off x="150289" y="1803473"/>
          <a:ext cx="1625600" cy="1202315"/>
        </a:xfrm>
        <a:prstGeom prst="roundRect">
          <a:avLst>
            <a:gd name="adj" fmla="val 10000"/>
          </a:avLst>
        </a:prstGeom>
        <a:blipFill rotWithShape="1">
          <a:blip xmlns:r="http://schemas.openxmlformats.org/officeDocument/2006/relationships" r:embed="rId2"/>
          <a:srcRect/>
          <a:stretch>
            <a:fillRect t="-18000" b="-18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390138F-1454-42A2-B970-16D716F4829D}">
      <dsp:nvSpPr>
        <dsp:cNvPr id="0" name=""/>
        <dsp:cNvSpPr/>
      </dsp:nvSpPr>
      <dsp:spPr>
        <a:xfrm>
          <a:off x="0" y="3306368"/>
          <a:ext cx="8128000" cy="1502894"/>
        </a:xfrm>
        <a:prstGeom prst="roundRect">
          <a:avLst>
            <a:gd name="adj" fmla="val 10000"/>
          </a:avLst>
        </a:prstGeom>
        <a:solidFill>
          <a:schemeClr val="accent4">
            <a:hueOff val="-7036575"/>
            <a:satOff val="42238"/>
            <a:lumOff val="-372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Employee Retention and Succession Planning</a:t>
          </a:r>
        </a:p>
        <a:p>
          <a:pPr marL="171450" lvl="1" indent="-171450" algn="l" defTabSz="755650">
            <a:lnSpc>
              <a:spcPct val="90000"/>
            </a:lnSpc>
            <a:spcBef>
              <a:spcPct val="0"/>
            </a:spcBef>
            <a:spcAft>
              <a:spcPct val="15000"/>
            </a:spcAft>
            <a:buFont typeface="Calibri" panose="020F0502020204030204" pitchFamily="34" charset="0"/>
            <a:buChar char="•"/>
          </a:pPr>
          <a:r>
            <a:rPr lang="en-US" sz="1700" kern="1200" dirty="0"/>
            <a:t>Attract and retain employees</a:t>
          </a:r>
        </a:p>
        <a:p>
          <a:pPr marL="171450" lvl="1" indent="-171450" algn="l" defTabSz="755650">
            <a:lnSpc>
              <a:spcPct val="90000"/>
            </a:lnSpc>
            <a:spcBef>
              <a:spcPct val="0"/>
            </a:spcBef>
            <a:spcAft>
              <a:spcPct val="15000"/>
            </a:spcAft>
            <a:buFont typeface="Calibri" panose="020F0502020204030204" pitchFamily="34" charset="0"/>
            <a:buChar char="•"/>
          </a:pPr>
          <a:r>
            <a:rPr lang="en-US" sz="1700" kern="1200"/>
            <a:t>Offer personal and professional growth for all employees </a:t>
          </a:r>
        </a:p>
        <a:p>
          <a:pPr marL="171450" lvl="1" indent="-171450" algn="l" defTabSz="755650">
            <a:lnSpc>
              <a:spcPct val="90000"/>
            </a:lnSpc>
            <a:spcBef>
              <a:spcPct val="0"/>
            </a:spcBef>
            <a:spcAft>
              <a:spcPct val="15000"/>
            </a:spcAft>
            <a:buFont typeface="Calibri" panose="020F0502020204030204" pitchFamily="34" charset="0"/>
            <a:buChar char="•"/>
          </a:pPr>
          <a:r>
            <a:rPr lang="en-US" sz="1700" kern="1200" dirty="0"/>
            <a:t>Opportunities to promote high-performing employees </a:t>
          </a:r>
        </a:p>
        <a:p>
          <a:pPr marL="171450" lvl="1" indent="-171450" algn="l" defTabSz="755650">
            <a:lnSpc>
              <a:spcPct val="90000"/>
            </a:lnSpc>
            <a:spcBef>
              <a:spcPct val="0"/>
            </a:spcBef>
            <a:spcAft>
              <a:spcPct val="15000"/>
            </a:spcAft>
            <a:buChar char="•"/>
          </a:pPr>
          <a:endParaRPr lang="en-US" sz="1700" kern="1200" dirty="0"/>
        </a:p>
      </dsp:txBody>
      <dsp:txXfrm>
        <a:off x="1775889" y="3306368"/>
        <a:ext cx="6352110" cy="1502894"/>
      </dsp:txXfrm>
    </dsp:sp>
    <dsp:sp modelId="{DC81C178-B0AC-4714-943B-2E8375190FAC}">
      <dsp:nvSpPr>
        <dsp:cNvPr id="0" name=""/>
        <dsp:cNvSpPr/>
      </dsp:nvSpPr>
      <dsp:spPr>
        <a:xfrm>
          <a:off x="150289" y="3456657"/>
          <a:ext cx="1625600" cy="1202315"/>
        </a:xfrm>
        <a:prstGeom prst="roundRect">
          <a:avLst>
            <a:gd name="adj" fmla="val 10000"/>
          </a:avLst>
        </a:prstGeom>
        <a:blipFill rotWithShape="1">
          <a:blip xmlns:r="http://schemas.openxmlformats.org/officeDocument/2006/relationships" r:embed="rId3"/>
          <a:srcRect/>
          <a:stretch>
            <a:fillRect l="-24000" r="-24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sz="quarter" idx="1"/>
          </p:nvPr>
        </p:nvSpPr>
        <p:spPr>
          <a:xfrm>
            <a:off x="3936768" y="0"/>
            <a:ext cx="3011699" cy="463407"/>
          </a:xfrm>
          <a:prstGeom prst="rect">
            <a:avLst/>
          </a:prstGeom>
        </p:spPr>
        <p:txBody>
          <a:bodyPr vert="horz" lIns="92487" tIns="46244" rIns="92487" bIns="46244" rtlCol="0"/>
          <a:lstStyle>
            <a:lvl1pPr algn="r">
              <a:defRPr sz="1200"/>
            </a:lvl1pPr>
          </a:lstStyle>
          <a:p>
            <a:fld id="{7D5CB800-B6EF-4A6B-A74F-A2B482E27ADD}" type="datetimeFigureOut">
              <a:rPr lang="en-US" smtClean="0"/>
              <a:t>10/26/2021</a:t>
            </a:fld>
            <a:endParaRPr lang="en-US" dirty="0"/>
          </a:p>
        </p:txBody>
      </p:sp>
      <p:sp>
        <p:nvSpPr>
          <p:cNvPr id="4" name="Footer Placeholder 3"/>
          <p:cNvSpPr>
            <a:spLocks noGrp="1"/>
          </p:cNvSpPr>
          <p:nvPr>
            <p:ph type="ftr" sz="quarter" idx="2"/>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36768" y="8772669"/>
            <a:ext cx="3011699" cy="463406"/>
          </a:xfrm>
          <a:prstGeom prst="rect">
            <a:avLst/>
          </a:prstGeom>
        </p:spPr>
        <p:txBody>
          <a:bodyPr vert="horz" lIns="92487" tIns="46244" rIns="92487" bIns="46244" rtlCol="0" anchor="b"/>
          <a:lstStyle>
            <a:lvl1pPr algn="r">
              <a:defRPr sz="1200"/>
            </a:lvl1pPr>
          </a:lstStyle>
          <a:p>
            <a:fld id="{001C14E1-3CB6-4979-A8F1-F01044343DB3}" type="slidenum">
              <a:rPr lang="en-US" smtClean="0"/>
              <a:t>‹#›</a:t>
            </a:fld>
            <a:endParaRPr lang="en-US" dirty="0"/>
          </a:p>
        </p:txBody>
      </p:sp>
    </p:spTree>
    <p:extLst>
      <p:ext uri="{BB962C8B-B14F-4D97-AF65-F5344CB8AC3E}">
        <p14:creationId xmlns:p14="http://schemas.microsoft.com/office/powerpoint/2010/main" val="2827925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7"/>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3407"/>
          </a:xfrm>
          <a:prstGeom prst="rect">
            <a:avLst/>
          </a:prstGeom>
        </p:spPr>
        <p:txBody>
          <a:bodyPr vert="horz" lIns="92487" tIns="46244" rIns="92487" bIns="46244" rtlCol="0"/>
          <a:lstStyle>
            <a:lvl1pPr algn="r">
              <a:defRPr sz="1200"/>
            </a:lvl1pPr>
          </a:lstStyle>
          <a:p>
            <a:fld id="{26D9B68B-3B43-44A2-8E51-560374D357B4}" type="datetimeFigureOut">
              <a:rPr lang="en-US" smtClean="0"/>
              <a:t>10/26/2021</a:t>
            </a:fld>
            <a:endParaRPr lang="en-US" dirty="0"/>
          </a:p>
        </p:txBody>
      </p:sp>
      <p:sp>
        <p:nvSpPr>
          <p:cNvPr id="4" name="Slide Image Placeholder 3"/>
          <p:cNvSpPr>
            <a:spLocks noGrp="1" noRot="1" noChangeAspect="1"/>
          </p:cNvSpPr>
          <p:nvPr>
            <p:ph type="sldImg" idx="2"/>
          </p:nvPr>
        </p:nvSpPr>
        <p:spPr>
          <a:xfrm>
            <a:off x="706438" y="1154113"/>
            <a:ext cx="5537200" cy="3116262"/>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87" tIns="46244" rIns="92487" bIns="4624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6"/>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3406"/>
          </a:xfrm>
          <a:prstGeom prst="rect">
            <a:avLst/>
          </a:prstGeom>
        </p:spPr>
        <p:txBody>
          <a:bodyPr vert="horz" lIns="92487" tIns="46244" rIns="92487" bIns="46244" rtlCol="0" anchor="b"/>
          <a:lstStyle>
            <a:lvl1pPr algn="r">
              <a:defRPr sz="1200"/>
            </a:lvl1pPr>
          </a:lstStyle>
          <a:p>
            <a:fld id="{812F3813-8595-403E-B757-95DC2AFE9EDA}" type="slidenum">
              <a:rPr lang="en-US" smtClean="0"/>
              <a:t>‹#›</a:t>
            </a:fld>
            <a:endParaRPr lang="en-US" dirty="0"/>
          </a:p>
        </p:txBody>
      </p:sp>
    </p:spTree>
    <p:extLst>
      <p:ext uri="{BB962C8B-B14F-4D97-AF65-F5344CB8AC3E}">
        <p14:creationId xmlns:p14="http://schemas.microsoft.com/office/powerpoint/2010/main" val="31626127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F3813-8595-403E-B757-95DC2AFE9EDA}" type="slidenum">
              <a:rPr lang="en-US" smtClean="0"/>
              <a:t>1</a:t>
            </a:fld>
            <a:endParaRPr lang="en-US" dirty="0"/>
          </a:p>
        </p:txBody>
      </p:sp>
    </p:spTree>
    <p:extLst>
      <p:ext uri="{BB962C8B-B14F-4D97-AF65-F5344CB8AC3E}">
        <p14:creationId xmlns:p14="http://schemas.microsoft.com/office/powerpoint/2010/main" val="3391636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F3813-8595-403E-B757-95DC2AFE9EDA}" type="slidenum">
              <a:rPr lang="en-US" smtClean="0"/>
              <a:t>10</a:t>
            </a:fld>
            <a:endParaRPr lang="en-US" dirty="0"/>
          </a:p>
        </p:txBody>
      </p:sp>
    </p:spTree>
    <p:extLst>
      <p:ext uri="{BB962C8B-B14F-4D97-AF65-F5344CB8AC3E}">
        <p14:creationId xmlns:p14="http://schemas.microsoft.com/office/powerpoint/2010/main" val="14081612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F3813-8595-403E-B757-95DC2AFE9EDA}" type="slidenum">
              <a:rPr lang="en-US" smtClean="0"/>
              <a:t>11</a:t>
            </a:fld>
            <a:endParaRPr lang="en-US" dirty="0"/>
          </a:p>
        </p:txBody>
      </p:sp>
    </p:spTree>
    <p:extLst>
      <p:ext uri="{BB962C8B-B14F-4D97-AF65-F5344CB8AC3E}">
        <p14:creationId xmlns:p14="http://schemas.microsoft.com/office/powerpoint/2010/main" val="3920251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1" indent="-170181">
              <a:buFont typeface="Arial" panose="020B0604020202020204" pitchFamily="34" charset="0"/>
              <a:buChar char="•"/>
            </a:pPr>
            <a:r>
              <a:rPr lang="en-US" dirty="0"/>
              <a:t>The committee meet on the third Thursday at 7 PM. Prior to COVID, we typically meet in the Community Room at City Hall but currently, all of our meetings are virtual.</a:t>
            </a:r>
          </a:p>
          <a:p>
            <a:pPr marL="170181" indent="-170181">
              <a:buFont typeface="Arial" panose="020B0604020202020204" pitchFamily="34" charset="0"/>
              <a:buChar char="•"/>
            </a:pPr>
            <a:r>
              <a:rPr lang="en-US" dirty="0"/>
              <a:t>The committee receive a report and discuss a wide range of the city’s financial position. From annual budget to long-term financial impacts.</a:t>
            </a:r>
          </a:p>
          <a:p>
            <a:pPr marL="170181" indent="-170181">
              <a:buFont typeface="Arial" panose="020B0604020202020204" pitchFamily="34" charset="0"/>
              <a:buChar char="•"/>
            </a:pPr>
            <a:r>
              <a:rPr lang="en-US" dirty="0"/>
              <a:t>The committee also received special assignments from the City Council such as financing options for large capital project and the city’s pension obligation. </a:t>
            </a:r>
          </a:p>
        </p:txBody>
      </p:sp>
      <p:sp>
        <p:nvSpPr>
          <p:cNvPr id="4" name="Slide Number Placeholder 3"/>
          <p:cNvSpPr>
            <a:spLocks noGrp="1"/>
          </p:cNvSpPr>
          <p:nvPr>
            <p:ph type="sldNum" sz="quarter" idx="5"/>
          </p:nvPr>
        </p:nvSpPr>
        <p:spPr/>
        <p:txBody>
          <a:bodyPr/>
          <a:lstStyle/>
          <a:p>
            <a:fld id="{812F3813-8595-403E-B757-95DC2AFE9EDA}" type="slidenum">
              <a:rPr lang="en-US" smtClean="0"/>
              <a:t>12</a:t>
            </a:fld>
            <a:endParaRPr lang="en-US" dirty="0"/>
          </a:p>
        </p:txBody>
      </p:sp>
    </p:spTree>
    <p:extLst>
      <p:ext uri="{BB962C8B-B14F-4D97-AF65-F5344CB8AC3E}">
        <p14:creationId xmlns:p14="http://schemas.microsoft.com/office/powerpoint/2010/main" val="20553043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F3813-8595-403E-B757-95DC2AFE9EDA}" type="slidenum">
              <a:rPr lang="en-US" smtClean="0"/>
              <a:t>13</a:t>
            </a:fld>
            <a:endParaRPr lang="en-US" dirty="0"/>
          </a:p>
        </p:txBody>
      </p:sp>
    </p:spTree>
    <p:extLst>
      <p:ext uri="{BB962C8B-B14F-4D97-AF65-F5344CB8AC3E}">
        <p14:creationId xmlns:p14="http://schemas.microsoft.com/office/powerpoint/2010/main" val="38824782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F3813-8595-403E-B757-95DC2AFE9EDA}" type="slidenum">
              <a:rPr lang="en-US" smtClean="0"/>
              <a:t>14</a:t>
            </a:fld>
            <a:endParaRPr lang="en-US" dirty="0"/>
          </a:p>
        </p:txBody>
      </p:sp>
    </p:spTree>
    <p:extLst>
      <p:ext uri="{BB962C8B-B14F-4D97-AF65-F5344CB8AC3E}">
        <p14:creationId xmlns:p14="http://schemas.microsoft.com/office/powerpoint/2010/main" val="36749992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2F3813-8595-403E-B757-95DC2AFE9EDA}" type="slidenum">
              <a:rPr lang="en-US" smtClean="0"/>
              <a:t>15</a:t>
            </a:fld>
            <a:endParaRPr lang="en-US" dirty="0"/>
          </a:p>
        </p:txBody>
      </p:sp>
    </p:spTree>
    <p:extLst>
      <p:ext uri="{BB962C8B-B14F-4D97-AF65-F5344CB8AC3E}">
        <p14:creationId xmlns:p14="http://schemas.microsoft.com/office/powerpoint/2010/main" val="3374621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F3813-8595-403E-B757-95DC2AFE9EDA}" type="slidenum">
              <a:rPr lang="en-US" smtClean="0"/>
              <a:t>16</a:t>
            </a:fld>
            <a:endParaRPr lang="en-US" dirty="0"/>
          </a:p>
        </p:txBody>
      </p:sp>
    </p:spTree>
    <p:extLst>
      <p:ext uri="{BB962C8B-B14F-4D97-AF65-F5344CB8AC3E}">
        <p14:creationId xmlns:p14="http://schemas.microsoft.com/office/powerpoint/2010/main" val="780225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F3813-8595-403E-B757-95DC2AFE9EDA}" type="slidenum">
              <a:rPr lang="en-US" smtClean="0"/>
              <a:t>2</a:t>
            </a:fld>
            <a:endParaRPr lang="en-US" dirty="0"/>
          </a:p>
        </p:txBody>
      </p:sp>
    </p:spTree>
    <p:extLst>
      <p:ext uri="{BB962C8B-B14F-4D97-AF65-F5344CB8AC3E}">
        <p14:creationId xmlns:p14="http://schemas.microsoft.com/office/powerpoint/2010/main" val="3574355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1" indent="-170181">
              <a:buFont typeface="Arial" panose="020B0604020202020204" pitchFamily="34" charset="0"/>
              <a:buChar char="•"/>
            </a:pPr>
            <a:r>
              <a:rPr lang="en-US" dirty="0"/>
              <a:t>The Finance Department is the gate keeper of the City assets. We manage and monitor both the financial and the human resources for the City.</a:t>
            </a:r>
          </a:p>
          <a:p>
            <a:pPr marL="170181" indent="-170181">
              <a:buFont typeface="Arial" panose="020B0604020202020204" pitchFamily="34" charset="0"/>
              <a:buChar char="•"/>
            </a:pPr>
            <a:r>
              <a:rPr lang="en-US" dirty="0"/>
              <a:t>We operate with 8 FT and 1 PT staff, myself included.</a:t>
            </a:r>
          </a:p>
          <a:p>
            <a:pPr marL="170181" indent="-170181">
              <a:buFont typeface="Arial" panose="020B0604020202020204" pitchFamily="34" charset="0"/>
              <a:buChar char="•"/>
            </a:pPr>
            <a:r>
              <a:rPr lang="en-US" dirty="0"/>
              <a:t>The department is divided into two major functions: operating and compliance. More recently we added a third component, special projects.</a:t>
            </a:r>
          </a:p>
          <a:p>
            <a:endParaRPr lang="en-US" dirty="0"/>
          </a:p>
          <a:p>
            <a:endParaRPr lang="en-US" dirty="0"/>
          </a:p>
        </p:txBody>
      </p:sp>
      <p:sp>
        <p:nvSpPr>
          <p:cNvPr id="4" name="Slide Number Placeholder 3"/>
          <p:cNvSpPr>
            <a:spLocks noGrp="1"/>
          </p:cNvSpPr>
          <p:nvPr>
            <p:ph type="sldNum" sz="quarter" idx="5"/>
          </p:nvPr>
        </p:nvSpPr>
        <p:spPr/>
        <p:txBody>
          <a:bodyPr/>
          <a:lstStyle/>
          <a:p>
            <a:fld id="{812F3813-8595-403E-B757-95DC2AFE9EDA}" type="slidenum">
              <a:rPr lang="en-US" smtClean="0"/>
              <a:t>3</a:t>
            </a:fld>
            <a:endParaRPr lang="en-US" dirty="0"/>
          </a:p>
        </p:txBody>
      </p:sp>
    </p:spTree>
    <p:extLst>
      <p:ext uri="{BB962C8B-B14F-4D97-AF65-F5344CB8AC3E}">
        <p14:creationId xmlns:p14="http://schemas.microsoft.com/office/powerpoint/2010/main" val="35593254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1" indent="-170181">
              <a:buFont typeface="Arial" panose="020B0604020202020204" pitchFamily="34" charset="0"/>
              <a:buChar char="•"/>
            </a:pPr>
            <a:r>
              <a:rPr lang="en-US" dirty="0"/>
              <a:t>Under operation we have:</a:t>
            </a:r>
          </a:p>
          <a:p>
            <a:pPr marL="623998" lvl="1" indent="-170181">
              <a:buFont typeface="Arial" panose="020B0604020202020204" pitchFamily="34" charset="0"/>
              <a:buChar char="•"/>
            </a:pPr>
            <a:r>
              <a:rPr lang="en-US" dirty="0"/>
              <a:t>Operational and Capital Budget</a:t>
            </a:r>
          </a:p>
          <a:p>
            <a:pPr marL="1077815" lvl="2" indent="-170181">
              <a:buFont typeface="Arial" panose="020B0604020202020204" pitchFamily="34" charset="0"/>
              <a:buChar char="•"/>
            </a:pPr>
            <a:r>
              <a:rPr lang="en-US" dirty="0"/>
              <a:t>This is the roadmap or framework of our annual operation. It tells us how expenditures will be paid and where to record our revenues. This is a year-round process and I’ll cover the budget cycle and process in more details in the next slide. </a:t>
            </a:r>
          </a:p>
          <a:p>
            <a:pPr marL="623998" lvl="1" indent="-170181">
              <a:buFont typeface="Arial" panose="020B0604020202020204" pitchFamily="34" charset="0"/>
              <a:buChar char="•"/>
            </a:pPr>
            <a:r>
              <a:rPr lang="en-US" dirty="0"/>
              <a:t>Long-term financial planning was the 5-year financial model which was extended to 10-year.  </a:t>
            </a:r>
          </a:p>
          <a:p>
            <a:pPr marL="1081198" lvl="2" indent="-170181">
              <a:buFont typeface="Arial" panose="020B0604020202020204" pitchFamily="34" charset="0"/>
              <a:buChar char="•"/>
            </a:pPr>
            <a:r>
              <a:rPr lang="en-US" dirty="0"/>
              <a:t>Begins in January of each year</a:t>
            </a:r>
          </a:p>
          <a:p>
            <a:pPr marL="1081198" lvl="2" indent="-170181">
              <a:buFont typeface="Arial" panose="020B0604020202020204" pitchFamily="34" charset="0"/>
              <a:buChar char="•"/>
            </a:pPr>
            <a:r>
              <a:rPr lang="en-US" dirty="0"/>
              <a:t>Update the prior year actuals</a:t>
            </a:r>
          </a:p>
          <a:p>
            <a:pPr marL="1081198" lvl="2" indent="-170181">
              <a:buFont typeface="Arial" panose="020B0604020202020204" pitchFamily="34" charset="0"/>
              <a:buChar char="•"/>
            </a:pPr>
            <a:r>
              <a:rPr lang="en-US" dirty="0"/>
              <a:t>Upload the adopted budget</a:t>
            </a:r>
          </a:p>
          <a:p>
            <a:pPr marL="1081198" lvl="2" indent="-170181">
              <a:buFont typeface="Arial" panose="020B0604020202020204" pitchFamily="34" charset="0"/>
              <a:buChar char="•"/>
            </a:pPr>
            <a:r>
              <a:rPr lang="en-US" dirty="0"/>
              <a:t>Update the assumptions</a:t>
            </a:r>
          </a:p>
          <a:p>
            <a:pPr marL="1081198" lvl="2" indent="-170181">
              <a:buFont typeface="Arial" panose="020B0604020202020204" pitchFamily="34" charset="0"/>
              <a:buChar char="•"/>
            </a:pPr>
            <a:r>
              <a:rPr lang="en-US" dirty="0"/>
              <a:t>Analyze and review changes to the mode</a:t>
            </a:r>
          </a:p>
          <a:p>
            <a:pPr marL="623998" lvl="1" indent="-170181">
              <a:buFont typeface="Arial" panose="020B0604020202020204" pitchFamily="34" charset="0"/>
              <a:buChar char="•"/>
            </a:pPr>
            <a:r>
              <a:rPr lang="en-US" dirty="0"/>
              <a:t>Administration</a:t>
            </a:r>
          </a:p>
          <a:p>
            <a:pPr marL="1077815" lvl="2" indent="-170181">
              <a:buFont typeface="Arial" panose="020B0604020202020204" pitchFamily="34" charset="0"/>
              <a:buChar char="•"/>
            </a:pPr>
            <a:r>
              <a:rPr lang="en-US" dirty="0"/>
              <a:t>Fiscal policy</a:t>
            </a:r>
          </a:p>
          <a:p>
            <a:pPr marL="1531631" lvl="3" indent="-170181">
              <a:buFont typeface="Arial" panose="020B0604020202020204" pitchFamily="34" charset="0"/>
              <a:buChar char="•"/>
            </a:pPr>
            <a:r>
              <a:rPr lang="en-US" dirty="0"/>
              <a:t>Enforce, monitor, review, and update fiscal policy as needed</a:t>
            </a:r>
          </a:p>
          <a:p>
            <a:pPr marL="1531631" lvl="3" indent="-170181">
              <a:buFont typeface="Arial" panose="020B0604020202020204" pitchFamily="34" charset="0"/>
              <a:buChar char="•"/>
            </a:pPr>
            <a:r>
              <a:rPr lang="en-US" dirty="0"/>
              <a:t>A couple of the more recent updates are the Procurement Policy, the City Council Reserve Policy, and most recently we introduced the Pension Guideline to address the raising pension cost.</a:t>
            </a:r>
          </a:p>
          <a:p>
            <a:pPr marL="1077815" lvl="2" indent="-170181">
              <a:buFont typeface="Arial" panose="020B0604020202020204" pitchFamily="34" charset="0"/>
              <a:buChar char="•"/>
            </a:pPr>
            <a:r>
              <a:rPr lang="en-US" dirty="0"/>
              <a:t>System administration</a:t>
            </a:r>
          </a:p>
          <a:p>
            <a:pPr marL="1531631" lvl="3" indent="-170181">
              <a:buFont typeface="Arial" panose="020B0604020202020204" pitchFamily="34" charset="0"/>
              <a:buChar char="•"/>
            </a:pPr>
            <a:r>
              <a:rPr lang="en-US" dirty="0"/>
              <a:t>Manages the financial system</a:t>
            </a:r>
          </a:p>
          <a:p>
            <a:pPr marL="1531631" lvl="3" indent="-170181">
              <a:buFont typeface="Arial" panose="020B0604020202020204" pitchFamily="34" charset="0"/>
              <a:buChar char="•"/>
            </a:pPr>
            <a:r>
              <a:rPr lang="en-US" dirty="0"/>
              <a:t>Creating/managing approval workflow</a:t>
            </a:r>
          </a:p>
          <a:p>
            <a:pPr marL="1531631" lvl="3" indent="-170181">
              <a:buFont typeface="Arial" panose="020B0604020202020204" pitchFamily="34" charset="0"/>
              <a:buChar char="•"/>
            </a:pPr>
            <a:r>
              <a:rPr lang="en-US" dirty="0"/>
              <a:t>Creating business process to align with the department and city’s operation</a:t>
            </a:r>
          </a:p>
          <a:p>
            <a:pPr marL="1531631" lvl="3" indent="-170181">
              <a:buFont typeface="Arial" panose="020B0604020202020204" pitchFamily="34" charset="0"/>
              <a:buChar char="•"/>
            </a:pPr>
            <a:r>
              <a:rPr lang="en-US" dirty="0"/>
              <a:t>System upgrade</a:t>
            </a:r>
          </a:p>
          <a:p>
            <a:pPr marL="1531631" lvl="3" indent="-170181">
              <a:buFont typeface="Arial" panose="020B0604020202020204" pitchFamily="34" charset="0"/>
              <a:buChar char="•"/>
            </a:pPr>
            <a:r>
              <a:rPr lang="en-US" dirty="0"/>
              <a:t>Review and approve new users</a:t>
            </a:r>
          </a:p>
          <a:p>
            <a:pPr marL="1077815" lvl="2" indent="-170181">
              <a:buFont typeface="Arial" panose="020B0604020202020204" pitchFamily="34" charset="0"/>
              <a:buChar char="•"/>
            </a:pPr>
            <a:r>
              <a:rPr lang="en-US" dirty="0"/>
              <a:t>Staff liaison to the Finance Advisory Committee</a:t>
            </a:r>
          </a:p>
          <a:p>
            <a:pPr marL="1077815" lvl="2" indent="-170181">
              <a:buFont typeface="Arial" panose="020B0604020202020204" pitchFamily="34" charset="0"/>
              <a:buChar char="•"/>
            </a:pPr>
            <a:r>
              <a:rPr lang="en-US" dirty="0"/>
              <a:t>Manage the business license and false alarm program</a:t>
            </a:r>
          </a:p>
          <a:p>
            <a:pPr marL="623998" lvl="1" indent="-170181">
              <a:buFont typeface="Arial" panose="020B0604020202020204" pitchFamily="34" charset="0"/>
              <a:buChar char="•"/>
            </a:pPr>
            <a:r>
              <a:rPr lang="en-US" dirty="0"/>
              <a:t>Treasury</a:t>
            </a:r>
          </a:p>
          <a:p>
            <a:pPr marL="1077815" lvl="2" indent="-170181">
              <a:buFont typeface="Arial" panose="020B0604020202020204" pitchFamily="34" charset="0"/>
              <a:buChar char="•"/>
            </a:pPr>
            <a:r>
              <a:rPr lang="en-US" dirty="0"/>
              <a:t>Banking and investment</a:t>
            </a:r>
          </a:p>
          <a:p>
            <a:pPr marL="1531631" lvl="3" indent="-170181">
              <a:buFont typeface="Arial" panose="020B0604020202020204" pitchFamily="34" charset="0"/>
              <a:buChar char="•"/>
            </a:pPr>
            <a:r>
              <a:rPr lang="en-US" dirty="0"/>
              <a:t>Manage and monitor the City’s cash position</a:t>
            </a:r>
          </a:p>
          <a:p>
            <a:pPr marL="1531631" lvl="3" indent="-170181">
              <a:buFont typeface="Arial" panose="020B0604020202020204" pitchFamily="34" charset="0"/>
              <a:buChar char="•"/>
            </a:pPr>
            <a:r>
              <a:rPr lang="en-US" dirty="0"/>
              <a:t>Investment strategy is in line with the City’s investment policy</a:t>
            </a:r>
          </a:p>
          <a:p>
            <a:pPr marL="1531631" lvl="3" indent="-170181">
              <a:buFont typeface="Arial" panose="020B0604020202020204" pitchFamily="34" charset="0"/>
              <a:buChar char="•"/>
            </a:pPr>
            <a:r>
              <a:rPr lang="en-US" dirty="0"/>
              <a:t>Manage the daily cash balance of the operating account</a:t>
            </a:r>
          </a:p>
          <a:p>
            <a:pPr marL="1531631" lvl="3" indent="-170181">
              <a:buFont typeface="Arial" panose="020B0604020202020204" pitchFamily="34" charset="0"/>
              <a:buChar char="•"/>
            </a:pPr>
            <a:r>
              <a:rPr lang="en-US" dirty="0"/>
              <a:t>Manage the authorize signer for all city’s accounts</a:t>
            </a:r>
          </a:p>
          <a:p>
            <a:pPr marL="623998" lvl="1" indent="-170181">
              <a:buFont typeface="Arial" panose="020B0604020202020204" pitchFamily="34" charset="0"/>
              <a:buChar char="•"/>
            </a:pPr>
            <a:r>
              <a:rPr lang="en-US" dirty="0"/>
              <a:t>General Ledger</a:t>
            </a:r>
          </a:p>
          <a:p>
            <a:pPr marL="1077815" lvl="2" indent="-170181">
              <a:buFont typeface="Arial" panose="020B0604020202020204" pitchFamily="34" charset="0"/>
              <a:buChar char="•"/>
            </a:pPr>
            <a:r>
              <a:rPr lang="en-US" dirty="0"/>
              <a:t>Accounting</a:t>
            </a:r>
          </a:p>
          <a:p>
            <a:pPr marL="1531631" lvl="3" indent="-170181">
              <a:buFont typeface="Arial" panose="020B0604020202020204" pitchFamily="34" charset="0"/>
              <a:buChar char="•"/>
            </a:pPr>
            <a:r>
              <a:rPr lang="en-US" dirty="0"/>
              <a:t>Chart of accounts</a:t>
            </a:r>
          </a:p>
          <a:p>
            <a:pPr marL="1531631" lvl="3" indent="-170181">
              <a:buFont typeface="Arial" panose="020B0604020202020204" pitchFamily="34" charset="0"/>
              <a:buChar char="•"/>
            </a:pPr>
            <a:r>
              <a:rPr lang="en-US" dirty="0"/>
              <a:t>Month end closing – budget reconciliation, upload financial to OpenGov, correction/closing entries</a:t>
            </a:r>
          </a:p>
          <a:p>
            <a:pPr marL="1531631" lvl="3" indent="-170181">
              <a:buFont typeface="Arial" panose="020B0604020202020204" pitchFamily="34" charset="0"/>
              <a:buChar char="•"/>
            </a:pPr>
            <a:r>
              <a:rPr lang="en-US" dirty="0"/>
              <a:t>Year-end closing</a:t>
            </a:r>
          </a:p>
          <a:p>
            <a:pPr marL="1531631" lvl="3" indent="-170181">
              <a:buFont typeface="Arial" panose="020B0604020202020204" pitchFamily="34" charset="0"/>
              <a:buChar char="•"/>
            </a:pPr>
            <a:r>
              <a:rPr lang="en-US" dirty="0"/>
              <a:t>Bank reconciliation</a:t>
            </a:r>
          </a:p>
          <a:p>
            <a:pPr marL="1077815" lvl="2" indent="-170181">
              <a:buFont typeface="Arial" panose="020B0604020202020204" pitchFamily="34" charset="0"/>
              <a:buChar char="•"/>
            </a:pPr>
            <a:r>
              <a:rPr lang="en-US" dirty="0"/>
              <a:t>Accounts receivable</a:t>
            </a:r>
          </a:p>
          <a:p>
            <a:pPr marL="1531631" lvl="3" indent="-170181">
              <a:buFont typeface="Arial" panose="020B0604020202020204" pitchFamily="34" charset="0"/>
              <a:buChar char="•"/>
            </a:pPr>
            <a:r>
              <a:rPr lang="en-US" dirty="0"/>
              <a:t>Daily deposits</a:t>
            </a:r>
          </a:p>
          <a:p>
            <a:pPr marL="1531631" lvl="3" indent="-170181">
              <a:buFont typeface="Arial" panose="020B0604020202020204" pitchFamily="34" charset="0"/>
              <a:buChar char="•"/>
            </a:pPr>
            <a:r>
              <a:rPr lang="en-US" dirty="0"/>
              <a:t>Trust deposits</a:t>
            </a:r>
          </a:p>
          <a:p>
            <a:pPr marL="1531631" lvl="3" indent="-170181">
              <a:buFont typeface="Arial" panose="020B0604020202020204" pitchFamily="34" charset="0"/>
              <a:buChar char="•"/>
            </a:pPr>
            <a:r>
              <a:rPr lang="en-US" dirty="0"/>
              <a:t>Reimbursements</a:t>
            </a:r>
          </a:p>
          <a:p>
            <a:pPr marL="1077815" lvl="2" indent="-170181">
              <a:buFont typeface="Arial" panose="020B0604020202020204" pitchFamily="34" charset="0"/>
              <a:buChar char="•"/>
            </a:pPr>
            <a:r>
              <a:rPr lang="en-US" dirty="0"/>
              <a:t>Accounts payable</a:t>
            </a:r>
          </a:p>
          <a:p>
            <a:pPr marL="1531631" lvl="3" indent="-170181">
              <a:buFont typeface="Arial" panose="020B0604020202020204" pitchFamily="34" charset="0"/>
              <a:buChar char="•"/>
            </a:pPr>
            <a:r>
              <a:rPr lang="en-US" dirty="0"/>
              <a:t>Cal-card</a:t>
            </a:r>
          </a:p>
          <a:p>
            <a:pPr marL="1531631" lvl="3" indent="-170181">
              <a:buFont typeface="Arial" panose="020B0604020202020204" pitchFamily="34" charset="0"/>
              <a:buChar char="•"/>
            </a:pPr>
            <a:r>
              <a:rPr lang="en-US" dirty="0"/>
              <a:t>Travel &amp; conference</a:t>
            </a:r>
          </a:p>
          <a:p>
            <a:pPr marL="1531631" lvl="3" indent="-170181">
              <a:buFont typeface="Arial" panose="020B0604020202020204" pitchFamily="34" charset="0"/>
              <a:buChar char="•"/>
            </a:pPr>
            <a:r>
              <a:rPr lang="en-US" dirty="0"/>
              <a:t>Petty cash</a:t>
            </a:r>
          </a:p>
          <a:p>
            <a:pPr marL="1531631" lvl="3" indent="-170181">
              <a:buFont typeface="Arial" panose="020B0604020202020204" pitchFamily="34" charset="0"/>
              <a:buChar char="•"/>
            </a:pPr>
            <a:r>
              <a:rPr lang="en-US" dirty="0"/>
              <a:t>Vendor payments (professional services, utility bills, rent &amp; leases)</a:t>
            </a:r>
          </a:p>
          <a:p>
            <a:pPr marL="1077815" lvl="2" indent="-170181">
              <a:buFont typeface="Arial" panose="020B0604020202020204" pitchFamily="34" charset="0"/>
              <a:buChar char="•"/>
            </a:pPr>
            <a:r>
              <a:rPr lang="en-US" dirty="0"/>
              <a:t>Cashiering</a:t>
            </a:r>
          </a:p>
          <a:p>
            <a:pPr marL="623998" lvl="1" indent="-170181">
              <a:buFont typeface="Arial" panose="020B0604020202020204" pitchFamily="34" charset="0"/>
              <a:buChar char="•"/>
            </a:pPr>
            <a:r>
              <a:rPr lang="en-US" dirty="0"/>
              <a:t>Purchasing</a:t>
            </a:r>
          </a:p>
          <a:p>
            <a:pPr marL="1077815" lvl="2" indent="-170181">
              <a:buFont typeface="Arial" panose="020B0604020202020204" pitchFamily="34" charset="0"/>
              <a:buChar char="•"/>
            </a:pPr>
            <a:r>
              <a:rPr lang="en-US" dirty="0"/>
              <a:t>Vendor maintenance</a:t>
            </a:r>
          </a:p>
          <a:p>
            <a:pPr marL="1077815" lvl="2" indent="-170181">
              <a:buFont typeface="Arial" panose="020B0604020202020204" pitchFamily="34" charset="0"/>
              <a:buChar char="•"/>
            </a:pPr>
            <a:r>
              <a:rPr lang="en-US" dirty="0"/>
              <a:t>Purchase order maintenance</a:t>
            </a:r>
          </a:p>
          <a:p>
            <a:pPr marL="1077815" lvl="2" indent="-170181">
              <a:buFont typeface="Arial" panose="020B0604020202020204" pitchFamily="34" charset="0"/>
              <a:buChar char="•"/>
            </a:pPr>
            <a:r>
              <a:rPr lang="en-US" dirty="0"/>
              <a:t>Enforcing the procurement policy</a:t>
            </a:r>
          </a:p>
          <a:p>
            <a:pPr marL="623998" lvl="1" indent="-170181">
              <a:buFont typeface="Arial" panose="020B0604020202020204" pitchFamily="34" charset="0"/>
              <a:buChar char="•"/>
            </a:pPr>
            <a:r>
              <a:rPr lang="en-US" dirty="0"/>
              <a:t>Payroll</a:t>
            </a:r>
          </a:p>
          <a:p>
            <a:pPr marL="1077815" lvl="2" indent="-170181">
              <a:buFont typeface="Arial" panose="020B0604020202020204" pitchFamily="34" charset="0"/>
              <a:buChar char="•"/>
            </a:pPr>
            <a:r>
              <a:rPr lang="en-US" dirty="0"/>
              <a:t>Bi-weekly payroll process</a:t>
            </a:r>
          </a:p>
          <a:p>
            <a:pPr marL="1077815" lvl="2" indent="-170181">
              <a:buFont typeface="Arial" panose="020B0604020202020204" pitchFamily="34" charset="0"/>
              <a:buChar char="•"/>
            </a:pPr>
            <a:r>
              <a:rPr lang="en-US" dirty="0"/>
              <a:t>Payroll tax submission</a:t>
            </a:r>
          </a:p>
          <a:p>
            <a:pPr marL="1077815" lvl="2" indent="-170181">
              <a:buFont typeface="Arial" panose="020B0604020202020204" pitchFamily="34" charset="0"/>
              <a:buChar char="•"/>
            </a:pPr>
            <a:r>
              <a:rPr lang="en-US" dirty="0"/>
              <a:t>Payroll vendor payment</a:t>
            </a:r>
          </a:p>
          <a:p>
            <a:pPr marL="1077815" lvl="2" indent="-170181">
              <a:buFont typeface="Arial" panose="020B0604020202020204" pitchFamily="34" charset="0"/>
              <a:buChar char="•"/>
            </a:pPr>
            <a:endParaRPr lang="en-US" dirty="0"/>
          </a:p>
          <a:p>
            <a:pPr marL="170181" indent="-170181">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812F3813-8595-403E-B757-95DC2AFE9EDA}" type="slidenum">
              <a:rPr lang="en-US" smtClean="0"/>
              <a:t>4</a:t>
            </a:fld>
            <a:endParaRPr lang="en-US" dirty="0"/>
          </a:p>
        </p:txBody>
      </p:sp>
    </p:spTree>
    <p:extLst>
      <p:ext uri="{BB962C8B-B14F-4D97-AF65-F5344CB8AC3E}">
        <p14:creationId xmlns:p14="http://schemas.microsoft.com/office/powerpoint/2010/main" val="522026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0181" indent="-170181">
              <a:buFont typeface="Arial" panose="020B0604020202020204" pitchFamily="34" charset="0"/>
              <a:buChar char="•"/>
            </a:pPr>
            <a:r>
              <a:rPr lang="en-US" dirty="0"/>
              <a:t>The budget cycle is a 24 months cycles. But the bulk of the work is in the first 6-8 months. </a:t>
            </a:r>
          </a:p>
          <a:p>
            <a:pPr marL="170181" indent="-170181">
              <a:buFont typeface="Arial" panose="020B0604020202020204" pitchFamily="34" charset="0"/>
              <a:buChar char="•"/>
            </a:pPr>
            <a:r>
              <a:rPr lang="en-US" dirty="0"/>
              <a:t>So for FY 2021-22</a:t>
            </a:r>
          </a:p>
          <a:p>
            <a:pPr marL="623998" lvl="1" indent="-170181">
              <a:buFont typeface="Arial" panose="020B0604020202020204" pitchFamily="34" charset="0"/>
              <a:buChar char="•"/>
            </a:pPr>
            <a:r>
              <a:rPr lang="en-US" dirty="0"/>
              <a:t>The planning stage started in January 2021. The process includes </a:t>
            </a:r>
          </a:p>
          <a:p>
            <a:pPr marL="1081198" lvl="2" indent="-170181">
              <a:buFont typeface="Arial" panose="020B0604020202020204" pitchFamily="34" charset="0"/>
              <a:buChar char="•"/>
            </a:pPr>
            <a:r>
              <a:rPr lang="en-US" dirty="0"/>
              <a:t>Meeting with the CM and departments to discussion the city’s current financial positions and projections for the upcoming fiscal year.</a:t>
            </a:r>
          </a:p>
          <a:p>
            <a:pPr marL="1077815" lvl="2" indent="-170181">
              <a:buFont typeface="Arial" panose="020B0604020202020204" pitchFamily="34" charset="0"/>
              <a:buChar char="•"/>
            </a:pPr>
            <a:r>
              <a:rPr lang="en-US" dirty="0"/>
              <a:t>Then we open the system for the departments to input the budget requests for non-personnel</a:t>
            </a:r>
          </a:p>
          <a:p>
            <a:pPr marL="1077815" lvl="2" indent="-170181">
              <a:buFont typeface="Arial" panose="020B0604020202020204" pitchFamily="34" charset="0"/>
              <a:buChar char="•"/>
            </a:pPr>
            <a:r>
              <a:rPr lang="en-US" dirty="0"/>
              <a:t>Finance prepare personnel projections and revenues</a:t>
            </a:r>
          </a:p>
          <a:p>
            <a:pPr marL="623998" lvl="1" indent="-170181">
              <a:buFont typeface="Arial" panose="020B0604020202020204" pitchFamily="34" charset="0"/>
              <a:buChar char="•"/>
            </a:pPr>
            <a:r>
              <a:rPr lang="en-US" dirty="0"/>
              <a:t>Workshops - 3 workshops: City Council Goals, General Fund, and CIP</a:t>
            </a:r>
          </a:p>
          <a:p>
            <a:pPr marL="1077815" lvl="2" indent="-170181">
              <a:buFont typeface="Arial" panose="020B0604020202020204" pitchFamily="34" charset="0"/>
              <a:buChar char="•"/>
            </a:pPr>
            <a:r>
              <a:rPr lang="en-US" dirty="0"/>
              <a:t>Based on the City Council’s direction, we would then prepare the preliminary budget</a:t>
            </a:r>
          </a:p>
          <a:p>
            <a:pPr marL="623998" lvl="1" indent="-170181">
              <a:buFont typeface="Arial" panose="020B0604020202020204" pitchFamily="34" charset="0"/>
              <a:buChar char="•"/>
            </a:pPr>
            <a:r>
              <a:rPr lang="en-US" dirty="0"/>
              <a:t>Financial review – this used to be a 5-year financial model but we recently expanded it to 10 year</a:t>
            </a:r>
          </a:p>
          <a:p>
            <a:pPr marL="1077815" lvl="2" indent="-170181">
              <a:buFont typeface="Arial" panose="020B0604020202020204" pitchFamily="34" charset="0"/>
              <a:buChar char="•"/>
            </a:pPr>
            <a:r>
              <a:rPr lang="en-US" dirty="0"/>
              <a:t>Input the preliminary budget and assumptions to projects the City’s financial positions</a:t>
            </a:r>
          </a:p>
          <a:p>
            <a:pPr marL="1077815" lvl="2" indent="-170181">
              <a:buFont typeface="Arial" panose="020B0604020202020204" pitchFamily="34" charset="0"/>
              <a:buChar char="•"/>
            </a:pPr>
            <a:r>
              <a:rPr lang="en-US" dirty="0"/>
              <a:t>Report any financial concerns in the preliminary budget report</a:t>
            </a:r>
          </a:p>
          <a:p>
            <a:pPr marL="1077815" lvl="2" indent="-170181">
              <a:buFont typeface="Arial" panose="020B0604020202020204" pitchFamily="34" charset="0"/>
              <a:buChar char="•"/>
            </a:pPr>
            <a:r>
              <a:rPr lang="en-US" dirty="0"/>
              <a:t>Update the preliminary budget based on the City Council direction and prepare the budget adoption document</a:t>
            </a:r>
          </a:p>
          <a:p>
            <a:pPr marL="623998" lvl="1" indent="-170181">
              <a:buFont typeface="Arial" panose="020B0604020202020204" pitchFamily="34" charset="0"/>
              <a:buChar char="•"/>
            </a:pPr>
            <a:r>
              <a:rPr lang="en-US" dirty="0"/>
              <a:t>Adoption – budget hearing is open the first meeting in June and budget adoption in the second meeting. </a:t>
            </a:r>
          </a:p>
          <a:p>
            <a:pPr marL="623998" lvl="1" indent="-170181">
              <a:buFont typeface="Arial" panose="020B0604020202020204" pitchFamily="34" charset="0"/>
              <a:buChar char="•"/>
            </a:pPr>
            <a:r>
              <a:rPr lang="en-US" dirty="0"/>
              <a:t>By the time budget is adopted we would have written about 6 staff reports on budget, not including the report we prepare for the Finance Advisory Committee. </a:t>
            </a:r>
          </a:p>
          <a:p>
            <a:pPr marL="623998" lvl="1" indent="-170181">
              <a:buFont typeface="Arial" panose="020B0604020202020204" pitchFamily="34" charset="0"/>
              <a:buChar char="•"/>
            </a:pPr>
            <a:r>
              <a:rPr lang="en-US" dirty="0"/>
              <a:t>Implementation - once budget is adopted in June: </a:t>
            </a:r>
          </a:p>
          <a:p>
            <a:pPr marL="1077815" lvl="2" indent="-170181">
              <a:buFont typeface="Arial" panose="020B0604020202020204" pitchFamily="34" charset="0"/>
              <a:buChar char="•"/>
            </a:pPr>
            <a:r>
              <a:rPr lang="en-US" dirty="0"/>
              <a:t>Enter the budget in the financial system and open up the new FY </a:t>
            </a:r>
          </a:p>
          <a:p>
            <a:pPr marL="1077815" marR="0" lvl="2" indent="-17018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Prepare the budget in brief, a quick summary of the City’s adopted budget. I have included a copy in your package. </a:t>
            </a:r>
          </a:p>
          <a:p>
            <a:pPr marL="1077815" marR="0" lvl="2" indent="-17018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Prepare the budget book, the online version and a hard copy.</a:t>
            </a:r>
          </a:p>
          <a:p>
            <a:pPr marL="623998" lvl="1" indent="-170181">
              <a:buFont typeface="Arial" panose="020B0604020202020204" pitchFamily="34" charset="0"/>
              <a:buChar char="•"/>
            </a:pPr>
            <a:r>
              <a:rPr lang="en-US" dirty="0"/>
              <a:t>The monitoring &amp; reporting of the budget goes from July 1, 2021 thru December 2022 because we need to monitor and report until FY 2021-22 closes. So there is always an overlapping of budget for us. Because FY 2022-23 budget cycle will begins in January 2022 but we are still monitoring and working with FY 2021-22 budget.</a:t>
            </a:r>
          </a:p>
          <a:p>
            <a:pPr marL="1077815" lvl="2" indent="-170181">
              <a:buFont typeface="Arial" panose="020B0604020202020204" pitchFamily="34" charset="0"/>
              <a:buChar char="•"/>
            </a:pPr>
            <a:r>
              <a:rPr lang="en-US" dirty="0"/>
              <a:t>Review and post budget transfer requests</a:t>
            </a:r>
          </a:p>
          <a:p>
            <a:pPr marL="1077815" lvl="2" indent="-170181">
              <a:buFont typeface="Arial" panose="020B0604020202020204" pitchFamily="34" charset="0"/>
              <a:buChar char="•"/>
            </a:pPr>
            <a:r>
              <a:rPr lang="en-US" dirty="0"/>
              <a:t>Enter and post additional budget appropriation</a:t>
            </a:r>
          </a:p>
          <a:p>
            <a:pPr marL="1077815" lvl="2" indent="-170181">
              <a:buFont typeface="Arial" panose="020B0604020202020204" pitchFamily="34" charset="0"/>
              <a:buChar char="•"/>
            </a:pPr>
            <a:r>
              <a:rPr lang="en-US" dirty="0"/>
              <a:t>Prepare monthly financial and upload to OpenGov</a:t>
            </a:r>
          </a:p>
          <a:p>
            <a:pPr marL="1077815" lvl="2" indent="-170181">
              <a:buFont typeface="Arial" panose="020B0604020202020204" pitchFamily="34" charset="0"/>
              <a:buChar char="•"/>
            </a:pPr>
            <a:r>
              <a:rPr lang="en-US" dirty="0"/>
              <a:t>Prepare quarterly and annual reports</a:t>
            </a:r>
          </a:p>
        </p:txBody>
      </p:sp>
      <p:sp>
        <p:nvSpPr>
          <p:cNvPr id="4" name="Slide Number Placeholder 3"/>
          <p:cNvSpPr>
            <a:spLocks noGrp="1"/>
          </p:cNvSpPr>
          <p:nvPr>
            <p:ph type="sldNum" sz="quarter" idx="5"/>
          </p:nvPr>
        </p:nvSpPr>
        <p:spPr/>
        <p:txBody>
          <a:bodyPr/>
          <a:lstStyle/>
          <a:p>
            <a:fld id="{812F3813-8595-403E-B757-95DC2AFE9EDA}" type="slidenum">
              <a:rPr lang="en-US" smtClean="0"/>
              <a:t>5</a:t>
            </a:fld>
            <a:endParaRPr lang="en-US" dirty="0"/>
          </a:p>
        </p:txBody>
      </p:sp>
    </p:spTree>
    <p:extLst>
      <p:ext uri="{BB962C8B-B14F-4D97-AF65-F5344CB8AC3E}">
        <p14:creationId xmlns:p14="http://schemas.microsoft.com/office/powerpoint/2010/main" val="3004840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annual operation is about 75% of the activity in the department. The remaining 25% is in the compliance and reporting. </a:t>
            </a:r>
          </a:p>
          <a:p>
            <a:pPr marL="170181" indent="-170181">
              <a:buFont typeface="Arial" panose="020B0604020202020204" pitchFamily="34" charset="0"/>
              <a:buChar char="•"/>
            </a:pPr>
            <a:r>
              <a:rPr lang="en-US" dirty="0"/>
              <a:t>Annual audits</a:t>
            </a:r>
          </a:p>
          <a:p>
            <a:pPr marL="623998" lvl="1" indent="-170181">
              <a:buFont typeface="Arial" panose="020B0604020202020204" pitchFamily="34" charset="0"/>
              <a:buChar char="•"/>
            </a:pPr>
            <a:r>
              <a:rPr lang="en-US" dirty="0"/>
              <a:t>External audits</a:t>
            </a:r>
          </a:p>
          <a:p>
            <a:pPr marL="623998" lvl="1" indent="-170181">
              <a:buFont typeface="Arial" panose="020B0604020202020204" pitchFamily="34" charset="0"/>
              <a:buChar char="•"/>
            </a:pPr>
            <a:r>
              <a:rPr lang="en-US" dirty="0"/>
              <a:t>Metro audits – Metro funds such as Prop A, Prop C, and Gas Tax</a:t>
            </a:r>
          </a:p>
          <a:p>
            <a:pPr marL="623998" lvl="1" indent="-170181">
              <a:buFont typeface="Arial" panose="020B0604020202020204" pitchFamily="34" charset="0"/>
              <a:buChar char="•"/>
            </a:pPr>
            <a:r>
              <a:rPr lang="en-US" dirty="0"/>
              <a:t>Street audits</a:t>
            </a:r>
          </a:p>
          <a:p>
            <a:pPr marL="623998" lvl="1" indent="-170181">
              <a:buFont typeface="Arial" panose="020B0604020202020204" pitchFamily="34" charset="0"/>
              <a:buChar char="•"/>
            </a:pPr>
            <a:r>
              <a:rPr lang="en-US" dirty="0"/>
              <a:t>Single audits – Spending of federal money of $750,000 or more in a fiscal year</a:t>
            </a:r>
          </a:p>
          <a:p>
            <a:pPr marL="623998" lvl="1" indent="-170181">
              <a:buFont typeface="Arial" panose="020B0604020202020204" pitchFamily="34" charset="0"/>
              <a:buChar char="•"/>
            </a:pPr>
            <a:r>
              <a:rPr lang="en-US" dirty="0"/>
              <a:t>AQMD audits – Air Quality Management District</a:t>
            </a:r>
          </a:p>
          <a:p>
            <a:pPr marL="170181" indent="-170181">
              <a:buFont typeface="Arial" panose="020B0604020202020204" pitchFamily="34" charset="0"/>
              <a:buChar char="•"/>
            </a:pPr>
            <a:r>
              <a:rPr lang="en-US" dirty="0"/>
              <a:t>Internal control</a:t>
            </a:r>
          </a:p>
          <a:p>
            <a:pPr marL="623998" lvl="1" indent="-170181">
              <a:buFont typeface="Arial" panose="020B0604020202020204" pitchFamily="34" charset="0"/>
              <a:buChar char="•"/>
            </a:pPr>
            <a:r>
              <a:rPr lang="en-US" dirty="0"/>
              <a:t>Segregation of duties</a:t>
            </a:r>
          </a:p>
          <a:p>
            <a:pPr marL="623998" lvl="1" indent="-170181">
              <a:buFont typeface="Arial" panose="020B0604020202020204" pitchFamily="34" charset="0"/>
              <a:buChar char="•"/>
            </a:pPr>
            <a:r>
              <a:rPr lang="en-US" dirty="0"/>
              <a:t>Fraud prevention</a:t>
            </a:r>
          </a:p>
          <a:p>
            <a:pPr marL="170181" indent="-170181">
              <a:buFont typeface="Arial" panose="020B0604020202020204" pitchFamily="34" charset="0"/>
              <a:buChar char="•"/>
            </a:pPr>
            <a:r>
              <a:rPr lang="en-US" dirty="0"/>
              <a:t>Tax reporting</a:t>
            </a:r>
          </a:p>
          <a:p>
            <a:pPr marL="623998" lvl="1" indent="-170181">
              <a:buFont typeface="Arial" panose="020B0604020202020204" pitchFamily="34" charset="0"/>
              <a:buChar char="•"/>
            </a:pPr>
            <a:r>
              <a:rPr lang="en-US" dirty="0"/>
              <a:t>Federal and state payroll tax (941, DE9, W2)</a:t>
            </a:r>
          </a:p>
          <a:p>
            <a:pPr marL="623998" lvl="1" indent="-170181">
              <a:buFont typeface="Arial" panose="020B0604020202020204" pitchFamily="34" charset="0"/>
              <a:buChar char="•"/>
            </a:pPr>
            <a:r>
              <a:rPr lang="en-US" dirty="0"/>
              <a:t>Quarterly Sales Tax</a:t>
            </a:r>
          </a:p>
          <a:p>
            <a:pPr marL="623998" lvl="1" indent="-170181">
              <a:buFont typeface="Arial" panose="020B0604020202020204" pitchFamily="34" charset="0"/>
              <a:buChar char="•"/>
            </a:pPr>
            <a:r>
              <a:rPr lang="en-US" dirty="0"/>
              <a:t>1099</a:t>
            </a:r>
          </a:p>
          <a:p>
            <a:pPr marL="170181" indent="-170181">
              <a:buFont typeface="Arial" panose="020B0604020202020204" pitchFamily="34" charset="0"/>
              <a:buChar char="•"/>
            </a:pPr>
            <a:r>
              <a:rPr lang="en-US" dirty="0"/>
              <a:t>State controller reporting</a:t>
            </a:r>
          </a:p>
          <a:p>
            <a:pPr marL="170181" indent="-170181">
              <a:buFont typeface="Arial" panose="020B0604020202020204" pitchFamily="34" charset="0"/>
              <a:buChar char="•"/>
            </a:pPr>
            <a:r>
              <a:rPr lang="en-US" dirty="0"/>
              <a:t>Grant tracking</a:t>
            </a:r>
          </a:p>
        </p:txBody>
      </p:sp>
      <p:sp>
        <p:nvSpPr>
          <p:cNvPr id="4" name="Slide Number Placeholder 3"/>
          <p:cNvSpPr>
            <a:spLocks noGrp="1"/>
          </p:cNvSpPr>
          <p:nvPr>
            <p:ph type="sldNum" sz="quarter" idx="5"/>
          </p:nvPr>
        </p:nvSpPr>
        <p:spPr/>
        <p:txBody>
          <a:bodyPr/>
          <a:lstStyle/>
          <a:p>
            <a:fld id="{812F3813-8595-403E-B757-95DC2AFE9EDA}" type="slidenum">
              <a:rPr lang="en-US" smtClean="0"/>
              <a:t>6</a:t>
            </a:fld>
            <a:endParaRPr lang="en-US" dirty="0"/>
          </a:p>
        </p:txBody>
      </p:sp>
    </p:spTree>
    <p:extLst>
      <p:ext uri="{BB962C8B-B14F-4D97-AF65-F5344CB8AC3E}">
        <p14:creationId xmlns:p14="http://schemas.microsoft.com/office/powerpoint/2010/main" val="1573225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areas of focus or what I refer to as special projects. The department areas of focus come from the City Council goals/directives, assigned by the City Manager, or my vision/goal for the department. Last year, our focus was on the 10-year financial model, the City’s pension obligation, the financing options for the Ladera Linda project, upgrade of the financial system, and the new budget book. I’m proud to say that four of the five areas were accomplished before the end of the fiscal year. The budget book was 75% completed and the remaining 25% had to be done after the budget adoption. This year, our focus will be on the: </a:t>
            </a:r>
          </a:p>
          <a:p>
            <a:pPr marL="170181" indent="-170181">
              <a:buFont typeface="Arial" panose="020B0604020202020204" pitchFamily="34" charset="0"/>
              <a:buChar char="•"/>
            </a:pPr>
            <a:r>
              <a:rPr lang="en-US" dirty="0"/>
              <a:t>Financing for large infrastructure projects such as the Ladera Linda, Civic Center, and Portuguese Bend Landslide. </a:t>
            </a:r>
          </a:p>
          <a:p>
            <a:pPr marL="623998" lvl="1" indent="-170181">
              <a:buFont typeface="Arial" panose="020B0604020202020204" pitchFamily="34" charset="0"/>
              <a:buChar char="•"/>
            </a:pPr>
            <a:r>
              <a:rPr lang="en-US" dirty="0"/>
              <a:t>The City Council approved the financing options for the Ladera Linda project on May 18</a:t>
            </a:r>
            <a:r>
              <a:rPr lang="en-US" baseline="30000" dirty="0"/>
              <a:t>th</a:t>
            </a:r>
            <a:r>
              <a:rPr lang="en-US" dirty="0"/>
              <a:t> but we are still working on the final stage of the financing so that’s the reason it is still on our radar for this year and it will probably continue until long after this project is completed.</a:t>
            </a:r>
          </a:p>
          <a:p>
            <a:pPr marL="170181" indent="-170181">
              <a:buFont typeface="Arial" panose="020B0604020202020204" pitchFamily="34" charset="0"/>
              <a:buChar char="•"/>
            </a:pPr>
            <a:r>
              <a:rPr lang="en-US" dirty="0"/>
              <a:t>American Rescue Plan Act, and</a:t>
            </a:r>
          </a:p>
          <a:p>
            <a:pPr marL="170181" indent="-170181">
              <a:buFont typeface="Arial" panose="020B0604020202020204" pitchFamily="34" charset="0"/>
              <a:buChar char="•"/>
            </a:pPr>
            <a:r>
              <a:rPr lang="en-US" dirty="0"/>
              <a:t>Employee Retention and Succession Planning </a:t>
            </a:r>
          </a:p>
          <a:p>
            <a:endParaRPr lang="en-US" dirty="0"/>
          </a:p>
          <a:p>
            <a:r>
              <a:rPr lang="en-US" dirty="0"/>
              <a:t>This conclude my presentation and now I’ll pass it on the director Awwad to share some insights on the Public Works Department.</a:t>
            </a:r>
          </a:p>
        </p:txBody>
      </p:sp>
      <p:sp>
        <p:nvSpPr>
          <p:cNvPr id="4" name="Slide Number Placeholder 3"/>
          <p:cNvSpPr>
            <a:spLocks noGrp="1"/>
          </p:cNvSpPr>
          <p:nvPr>
            <p:ph type="sldNum" sz="quarter" idx="5"/>
          </p:nvPr>
        </p:nvSpPr>
        <p:spPr/>
        <p:txBody>
          <a:bodyPr/>
          <a:lstStyle/>
          <a:p>
            <a:fld id="{812F3813-8595-403E-B757-95DC2AFE9EDA}" type="slidenum">
              <a:rPr lang="en-US" smtClean="0"/>
              <a:t>7</a:t>
            </a:fld>
            <a:endParaRPr lang="en-US" dirty="0"/>
          </a:p>
        </p:txBody>
      </p:sp>
    </p:spTree>
    <p:extLst>
      <p:ext uri="{BB962C8B-B14F-4D97-AF65-F5344CB8AC3E}">
        <p14:creationId xmlns:p14="http://schemas.microsoft.com/office/powerpoint/2010/main" val="32106466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F3813-8595-403E-B757-95DC2AFE9EDA}" type="slidenum">
              <a:rPr lang="en-US" smtClean="0"/>
              <a:t>8</a:t>
            </a:fld>
            <a:endParaRPr lang="en-US" dirty="0"/>
          </a:p>
        </p:txBody>
      </p:sp>
    </p:spTree>
    <p:extLst>
      <p:ext uri="{BB962C8B-B14F-4D97-AF65-F5344CB8AC3E}">
        <p14:creationId xmlns:p14="http://schemas.microsoft.com/office/powerpoint/2010/main" val="333798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2F3813-8595-403E-B757-95DC2AFE9EDA}" type="slidenum">
              <a:rPr lang="en-US" smtClean="0"/>
              <a:t>9</a:t>
            </a:fld>
            <a:endParaRPr lang="en-US" dirty="0"/>
          </a:p>
        </p:txBody>
      </p:sp>
    </p:spTree>
    <p:extLst>
      <p:ext uri="{BB962C8B-B14F-4D97-AF65-F5344CB8AC3E}">
        <p14:creationId xmlns:p14="http://schemas.microsoft.com/office/powerpoint/2010/main" val="17147205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0E4A8AF5-259E-4F5B-9EA7-992C2EFC24CB}" type="datetime2">
              <a:rPr lang="en-US" smtClean="0"/>
              <a:t>Tuesday, October 26,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3" name="Straight Connector 12"/>
          <p:cNvCxnSpPr/>
          <p:nvPr/>
        </p:nvCxnSpPr>
        <p:spPr>
          <a:xfrm flipV="1">
            <a:off x="838684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0" y="-1"/>
            <a:ext cx="12192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69543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9D0875-54AB-48E5-A3EA-9D43345163FB}" type="datetime2">
              <a:rPr lang="en-US" smtClean="0"/>
              <a:t>Tuesday, October 26,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69143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B737B2-F756-49B8-B312-49938312CC1B}" type="datetime2">
              <a:rPr lang="en-US" smtClean="0"/>
              <a:t>Tuesday, October 26,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rot="5400000" flipV="1">
            <a:off x="10058400" y="59263"/>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6468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E84938-9CD3-4C1C-BF36-8D930D9FBA1E}" type="datetime2">
              <a:rPr lang="en-US" smtClean="0"/>
              <a:t>Tuesday, October 26,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47463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DF93A4C-0945-44E9-ABD8-86D97365A101}" type="datetime2">
              <a:rPr lang="en-US" smtClean="0"/>
              <a:t>Tuesday, October 26, 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38684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1"/>
            <a:ext cx="12192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25176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FBB551C-533A-4A95-AB89-687E5B98B8B7}" type="datetime2">
              <a:rPr lang="en-US" smtClean="0"/>
              <a:t>Tuesday, October 26,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4483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2">
                    <a:lumMod val="75000"/>
                  </a:schemeClr>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2">
                    <a:lumMod val="75000"/>
                  </a:scheme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371D6DC-E09B-4647-A915-1E9D6361E2F1}" type="datetime2">
              <a:rPr lang="en-US" smtClean="0"/>
              <a:t>Tuesday, October 26, 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9710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D4D6AD-B14A-4E1D-A769-57E8EF46D545}" type="datetime2">
              <a:rPr lang="en-US" smtClean="0"/>
              <a:t>Tuesday, October 26, 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19092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7E8A80-A89E-4E5D-9D5C-FF4DD3BDC697}" type="datetime2">
              <a:rPr lang="en-US" smtClean="0"/>
              <a:t>Tuesday, October 26, 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20539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9BBC51E-3168-4295-8ADE-733C21646C49}" type="datetime2">
              <a:rPr lang="en-US" smtClean="0"/>
              <a:t>Tuesday, October 26,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095064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2">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19574C0-E9E0-463B-9CE2-329B6D925F7B}" type="datetime2">
              <a:rPr lang="en-US" smtClean="0"/>
              <a:t>Tuesday, October 26, 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2182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C728F796-7689-4E87-84ED-B1CA2C75E4F1}" type="datetime2">
              <a:rPr lang="en-US" smtClean="0"/>
              <a:t>Tuesday, October 26, 2021</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D57F1E4F-1CFF-5643-939E-217C01CDF565}" type="slidenum">
              <a:rPr lang="en-US" smtClean="0"/>
              <a:pPr/>
              <a:t>‹#›</a:t>
            </a:fld>
            <a:endParaRPr lang="en-US" dirty="0"/>
          </a:p>
        </p:txBody>
      </p:sp>
      <p:cxnSp>
        <p:nvCxnSpPr>
          <p:cNvPr id="8" name="Straight Connector 7"/>
          <p:cNvCxnSpPr/>
          <p:nvPr/>
        </p:nvCxnSpPr>
        <p:spPr>
          <a:xfrm flipV="1">
            <a:off x="7620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760563"/>
      </p:ext>
    </p:extLst>
  </p:cSld>
  <p:clrMap bg1="dk1" tx1="lt1" bg2="dk2" tx2="lt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Lst>
  <p:hf sldNum="0" hdr="0" ftr="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JP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3.JP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JPG"/><Relationship Id="rId7" Type="http://schemas.openxmlformats.org/officeDocument/2006/relationships/diagramColors" Target="../diagrams/colors3.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JPG"/><Relationship Id="rId7" Type="http://schemas.openxmlformats.org/officeDocument/2006/relationships/diagramColors" Target="../diagrams/colors4.xml"/><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69E1C2-D828-4687-BB98-9D2B74421CA4}"/>
              </a:ext>
            </a:extLst>
          </p:cNvPr>
          <p:cNvSpPr/>
          <p:nvPr/>
        </p:nvSpPr>
        <p:spPr>
          <a:xfrm>
            <a:off x="0" y="1"/>
            <a:ext cx="12192000" cy="6858000"/>
          </a:xfrm>
          <a:prstGeom prst="rect">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itle 10"/>
          <p:cNvSpPr txBox="1">
            <a:spLocks/>
          </p:cNvSpPr>
          <p:nvPr/>
        </p:nvSpPr>
        <p:spPr>
          <a:xfrm>
            <a:off x="1748712" y="1641366"/>
            <a:ext cx="8694575" cy="1463040"/>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8000" dirty="0">
              <a:latin typeface="Calibri" panose="020F0502020204030204" pitchFamily="34" charset="0"/>
              <a:cs typeface="Calibri" panose="020F0502020204030204" pitchFamily="34" charset="0"/>
            </a:endParaRPr>
          </a:p>
        </p:txBody>
      </p:sp>
      <p:pic>
        <p:nvPicPr>
          <p:cNvPr id="24" name="Picture 23" descr="A black sign with white text on it next to a body of water&#10;&#10;Description automatically generated with low confidence">
            <a:extLst>
              <a:ext uri="{FF2B5EF4-FFF2-40B4-BE49-F238E27FC236}">
                <a16:creationId xmlns:a16="http://schemas.microsoft.com/office/drawing/2014/main" id="{B654CBB6-153F-452E-98C2-535D2166C25A}"/>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07E60C4-6B67-4DA3-BF34-133634DC86AE}"/>
              </a:ext>
            </a:extLst>
          </p:cNvPr>
          <p:cNvSpPr txBox="1"/>
          <p:nvPr/>
        </p:nvSpPr>
        <p:spPr>
          <a:xfrm>
            <a:off x="4339627" y="5920966"/>
            <a:ext cx="3512745" cy="584775"/>
          </a:xfrm>
          <a:prstGeom prst="rect">
            <a:avLst/>
          </a:prstGeom>
          <a:noFill/>
        </p:spPr>
        <p:txBody>
          <a:bodyPr wrap="square" rtlCol="0">
            <a:spAutoFit/>
          </a:bodyPr>
          <a:lstStyle/>
          <a:p>
            <a:pPr algn="ctr"/>
            <a:r>
              <a:rPr lang="en-US" sz="3200" dirty="0">
                <a:latin typeface="RanchoContempo" panose="02000303000000000000" pitchFamily="50" charset="0"/>
              </a:rPr>
              <a:t>Fall 2021</a:t>
            </a:r>
          </a:p>
        </p:txBody>
      </p:sp>
    </p:spTree>
    <p:extLst>
      <p:ext uri="{BB962C8B-B14F-4D97-AF65-F5344CB8AC3E}">
        <p14:creationId xmlns:p14="http://schemas.microsoft.com/office/powerpoint/2010/main" val="82023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A5C05-BA0C-4CB4-82DD-E46531ADB578}"/>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532642"/>
            <a:ext cx="12192000" cy="45719"/>
          </a:xfrm>
          <a:prstGeom prst="rect">
            <a:avLst/>
          </a:prstGeom>
          <a:solidFill>
            <a:srgbClr val="52AA42"/>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719068"/>
            <a:ext cx="12192000" cy="45719"/>
          </a:xfrm>
          <a:prstGeom prst="rect">
            <a:avLst/>
          </a:prstGeom>
          <a:solidFill>
            <a:srgbClr val="2727FF"/>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625855"/>
            <a:ext cx="12192000" cy="45719"/>
          </a:xfrm>
          <a:prstGeom prst="rect">
            <a:avLst/>
          </a:prstGeom>
          <a:solidFill>
            <a:schemeClr val="tx1"/>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a:xfrm>
            <a:off x="1024128" y="6412539"/>
            <a:ext cx="1855921" cy="10490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900" dirty="0">
                <a:latin typeface="RanchoContempo" panose="02000303000000000000" pitchFamily="50" charset="0"/>
              </a:rPr>
              <a:t>Rancho palos verdes</a:t>
            </a:r>
          </a:p>
        </p:txBody>
      </p:sp>
      <p:sp>
        <p:nvSpPr>
          <p:cNvPr id="10" name="Title 12">
            <a:extLst>
              <a:ext uri="{FF2B5EF4-FFF2-40B4-BE49-F238E27FC236}">
                <a16:creationId xmlns:a16="http://schemas.microsoft.com/office/drawing/2014/main" id="{E06C4BE7-19E5-482A-88A7-AD95A63A5E15}"/>
              </a:ext>
            </a:extLst>
          </p:cNvPr>
          <p:cNvSpPr>
            <a:spLocks noGrp="1"/>
          </p:cNvSpPr>
          <p:nvPr>
            <p:ph type="title"/>
          </p:nvPr>
        </p:nvSpPr>
        <p:spPr/>
        <p:txBody>
          <a:bodyPr/>
          <a:lstStyle/>
          <a:p>
            <a:pPr>
              <a:lnSpc>
                <a:spcPct val="100000"/>
              </a:lnSpc>
            </a:pPr>
            <a:r>
              <a:rPr lang="en-US" sz="4400" cap="none" dirty="0">
                <a:solidFill>
                  <a:schemeClr val="tx1"/>
                </a:solidFill>
                <a:latin typeface="RanchoContempo" panose="02000303000000000000" pitchFamily="50" charset="0"/>
                <a:ea typeface="+mn-ea"/>
                <a:cs typeface="Calibri" panose="020F0502020204030204" pitchFamily="34" charset="0"/>
              </a:rPr>
              <a:t>Public Works Department</a:t>
            </a:r>
          </a:p>
        </p:txBody>
      </p:sp>
      <p:sp>
        <p:nvSpPr>
          <p:cNvPr id="15" name="Text Placeholder 14">
            <a:extLst>
              <a:ext uri="{FF2B5EF4-FFF2-40B4-BE49-F238E27FC236}">
                <a16:creationId xmlns:a16="http://schemas.microsoft.com/office/drawing/2014/main" id="{FF3B45D4-1B28-4AFC-9013-0EFE360B07ED}"/>
              </a:ext>
            </a:extLst>
          </p:cNvPr>
          <p:cNvSpPr>
            <a:spLocks noGrp="1"/>
          </p:cNvSpPr>
          <p:nvPr>
            <p:ph sz="half" idx="1"/>
          </p:nvPr>
        </p:nvSpPr>
        <p:spPr/>
        <p:txBody>
          <a:bodyPr>
            <a:normAutofit fontScale="85000" lnSpcReduction="20000"/>
          </a:bodyPr>
          <a:lstStyle/>
          <a:p>
            <a:pPr marL="285750" indent="-285750">
              <a:buFontTx/>
              <a:buChar char="-"/>
            </a:pPr>
            <a:endParaRPr lang="en-US" dirty="0"/>
          </a:p>
          <a:p>
            <a:pPr marL="285750" indent="-285750">
              <a:buFontTx/>
              <a:buChar char="-"/>
            </a:pPr>
            <a:endParaRPr lang="en-US" dirty="0"/>
          </a:p>
        </p:txBody>
      </p:sp>
      <p:sp>
        <p:nvSpPr>
          <p:cNvPr id="4" name="Content Placeholder 3">
            <a:extLst>
              <a:ext uri="{FF2B5EF4-FFF2-40B4-BE49-F238E27FC236}">
                <a16:creationId xmlns:a16="http://schemas.microsoft.com/office/drawing/2014/main" id="{599F691F-162F-4A03-BCC2-88772404D357}"/>
              </a:ext>
            </a:extLst>
          </p:cNvPr>
          <p:cNvSpPr>
            <a:spLocks noGrp="1"/>
          </p:cNvSpPr>
          <p:nvPr>
            <p:ph sz="half" idx="2"/>
          </p:nvPr>
        </p:nvSpPr>
        <p:spPr>
          <a:xfrm>
            <a:off x="1218144" y="2163374"/>
            <a:ext cx="4748090" cy="4023360"/>
          </a:xfrm>
        </p:spPr>
        <p:txBody>
          <a:bodyPr>
            <a:normAutofit fontScale="85000" lnSpcReduction="20000"/>
          </a:bodyPr>
          <a:lstStyle/>
          <a:p>
            <a:pPr marL="344488" marR="0" lvl="0" indent="-344488" algn="just">
              <a:lnSpc>
                <a:spcPct val="107000"/>
              </a:lnSpc>
              <a:spcBef>
                <a:spcPts val="0"/>
              </a:spcBef>
              <a:spcAft>
                <a:spcPts val="0"/>
              </a:spcAft>
              <a:buClr>
                <a:srgbClr val="52AA42"/>
              </a:buClr>
              <a:buFont typeface="Wingdings" panose="05000000000000000000" pitchFamily="2" charset="2"/>
              <a:buChar char="v"/>
            </a:pPr>
            <a:r>
              <a:rPr lang="en-US" dirty="0"/>
              <a:t>Coordination of utility services for gas, electricity, water, and sanitary sewer collection outside of the Abalone Cove Sanitary Sewer District;</a:t>
            </a:r>
          </a:p>
          <a:p>
            <a:pPr marL="344488" marR="0" lvl="0" indent="-344488" algn="just">
              <a:lnSpc>
                <a:spcPct val="107000"/>
              </a:lnSpc>
              <a:spcBef>
                <a:spcPts val="0"/>
              </a:spcBef>
              <a:spcAft>
                <a:spcPts val="0"/>
              </a:spcAft>
              <a:buClr>
                <a:srgbClr val="52AA42"/>
              </a:buClr>
              <a:buFont typeface="Wingdings" panose="05000000000000000000" pitchFamily="2" charset="2"/>
              <a:buChar char="v"/>
            </a:pPr>
            <a:r>
              <a:rPr lang="en-US" dirty="0"/>
              <a:t>Asset management of five city facilities and associated park maintenance;</a:t>
            </a:r>
          </a:p>
          <a:p>
            <a:pPr marL="344488" marR="0" lvl="0" indent="-344488" algn="just">
              <a:lnSpc>
                <a:spcPct val="107000"/>
              </a:lnSpc>
              <a:spcBef>
                <a:spcPts val="0"/>
              </a:spcBef>
              <a:spcAft>
                <a:spcPts val="0"/>
              </a:spcAft>
              <a:buClr>
                <a:srgbClr val="52AA42"/>
              </a:buClr>
              <a:buFont typeface="Wingdings" panose="05000000000000000000" pitchFamily="2" charset="2"/>
              <a:buChar char="v"/>
            </a:pPr>
            <a:r>
              <a:rPr lang="en-US" dirty="0"/>
              <a:t>Solid waste and recycling management for approximately 12,000 residential units as well as 250 commercial and multi-family units;</a:t>
            </a:r>
          </a:p>
          <a:p>
            <a:pPr marL="344488" marR="0" lvl="0" indent="-344488" algn="just">
              <a:lnSpc>
                <a:spcPct val="107000"/>
              </a:lnSpc>
              <a:spcBef>
                <a:spcPts val="0"/>
              </a:spcBef>
              <a:spcAft>
                <a:spcPts val="0"/>
              </a:spcAft>
              <a:buClr>
                <a:srgbClr val="52AA42"/>
              </a:buClr>
              <a:buFont typeface="Wingdings" panose="05000000000000000000" pitchFamily="2" charset="2"/>
              <a:buChar char="v"/>
            </a:pPr>
            <a:r>
              <a:rPr lang="en-US" dirty="0"/>
              <a:t>Landslide monitoring and remediation projects;</a:t>
            </a:r>
          </a:p>
          <a:p>
            <a:pPr marL="344488" marR="0" lvl="0" indent="-344488" algn="just">
              <a:lnSpc>
                <a:spcPct val="107000"/>
              </a:lnSpc>
              <a:spcBef>
                <a:spcPts val="0"/>
              </a:spcBef>
              <a:spcAft>
                <a:spcPts val="0"/>
              </a:spcAft>
              <a:buClr>
                <a:srgbClr val="52AA42"/>
              </a:buClr>
              <a:buFont typeface="Wingdings" panose="05000000000000000000" pitchFamily="2" charset="2"/>
              <a:buChar char="v"/>
            </a:pPr>
            <a:r>
              <a:rPr lang="en-US" dirty="0"/>
              <a:t>Fuel modification for approximately 300 acres of open space;</a:t>
            </a:r>
          </a:p>
          <a:p>
            <a:pPr marL="344488" marR="0" lvl="0" indent="-344488" algn="just">
              <a:lnSpc>
                <a:spcPct val="107000"/>
              </a:lnSpc>
              <a:spcBef>
                <a:spcPts val="0"/>
              </a:spcBef>
              <a:spcAft>
                <a:spcPts val="0"/>
              </a:spcAft>
              <a:buClr>
                <a:srgbClr val="52AA42"/>
              </a:buClr>
              <a:buFont typeface="Wingdings" panose="05000000000000000000" pitchFamily="2" charset="2"/>
              <a:buChar char="v"/>
            </a:pPr>
            <a:endParaRPr lang="en-US" dirty="0"/>
          </a:p>
        </p:txBody>
      </p:sp>
      <p:pic>
        <p:nvPicPr>
          <p:cNvPr id="3" name="Picture 2" descr="A close-up of a logo&#10;&#10;Description automatically generated with medium confidence">
            <a:extLst>
              <a:ext uri="{FF2B5EF4-FFF2-40B4-BE49-F238E27FC236}">
                <a16:creationId xmlns:a16="http://schemas.microsoft.com/office/drawing/2014/main" id="{A92455B7-E176-4432-83F8-582291BB5481}"/>
              </a:ext>
            </a:extLst>
          </p:cNvPr>
          <p:cNvPicPr>
            <a:picLocks noChangeAspect="1"/>
          </p:cNvPicPr>
          <p:nvPr/>
        </p:nvPicPr>
        <p:blipFill>
          <a:blip r:embed="rId3"/>
          <a:stretch>
            <a:fillRect/>
          </a:stretch>
        </p:blipFill>
        <p:spPr>
          <a:xfrm>
            <a:off x="0" y="5756986"/>
            <a:ext cx="1082764" cy="1101013"/>
          </a:xfrm>
          <a:prstGeom prst="rect">
            <a:avLst/>
          </a:prstGeom>
        </p:spPr>
      </p:pic>
      <p:sp>
        <p:nvSpPr>
          <p:cNvPr id="12" name="Content Placeholder 3">
            <a:extLst>
              <a:ext uri="{FF2B5EF4-FFF2-40B4-BE49-F238E27FC236}">
                <a16:creationId xmlns:a16="http://schemas.microsoft.com/office/drawing/2014/main" id="{27A8F27D-4362-4C86-9285-29C52105CB69}"/>
              </a:ext>
            </a:extLst>
          </p:cNvPr>
          <p:cNvSpPr txBox="1">
            <a:spLocks/>
          </p:cNvSpPr>
          <p:nvPr/>
        </p:nvSpPr>
        <p:spPr>
          <a:xfrm>
            <a:off x="6705072" y="2163374"/>
            <a:ext cx="4748090"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Clr>
                <a:srgbClr val="52AA42"/>
              </a:buClr>
              <a:buFont typeface="Wingdings" panose="05000000000000000000" pitchFamily="2" charset="2"/>
              <a:buChar char="v"/>
            </a:pPr>
            <a:endParaRPr lang="en-US" dirty="0"/>
          </a:p>
        </p:txBody>
      </p:sp>
      <p:sp>
        <p:nvSpPr>
          <p:cNvPr id="13" name="Content Placeholder 3">
            <a:extLst>
              <a:ext uri="{FF2B5EF4-FFF2-40B4-BE49-F238E27FC236}">
                <a16:creationId xmlns:a16="http://schemas.microsoft.com/office/drawing/2014/main" id="{CAE65CF5-B89F-4B5E-B326-05314282745F}"/>
              </a:ext>
            </a:extLst>
          </p:cNvPr>
          <p:cNvSpPr txBox="1">
            <a:spLocks/>
          </p:cNvSpPr>
          <p:nvPr/>
        </p:nvSpPr>
        <p:spPr>
          <a:xfrm>
            <a:off x="6520863" y="2132326"/>
            <a:ext cx="4748090"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398463" indent="-398463" algn="just">
              <a:lnSpc>
                <a:spcPct val="107000"/>
              </a:lnSpc>
              <a:spcBef>
                <a:spcPts val="0"/>
              </a:spcBef>
              <a:spcAft>
                <a:spcPts val="0"/>
              </a:spcAft>
              <a:buClr>
                <a:srgbClr val="52AA42"/>
              </a:buClr>
              <a:buFont typeface="Wingdings" panose="05000000000000000000" pitchFamily="2" charset="2"/>
              <a:buChar char="v"/>
            </a:pPr>
            <a:r>
              <a:rPr lang="en-US" dirty="0"/>
              <a:t>Public street landscaping and beautification;</a:t>
            </a:r>
          </a:p>
          <a:p>
            <a:pPr marL="398463" indent="-398463" algn="just">
              <a:lnSpc>
                <a:spcPct val="107000"/>
              </a:lnSpc>
              <a:spcBef>
                <a:spcPts val="0"/>
              </a:spcBef>
              <a:spcAft>
                <a:spcPts val="0"/>
              </a:spcAft>
              <a:buClr>
                <a:srgbClr val="52AA42"/>
              </a:buClr>
              <a:buFont typeface="Wingdings" panose="05000000000000000000" pitchFamily="2" charset="2"/>
              <a:buChar char="v"/>
            </a:pPr>
            <a:r>
              <a:rPr lang="en-US" dirty="0"/>
              <a:t>Coastal bluff fence maintenance;</a:t>
            </a:r>
          </a:p>
          <a:p>
            <a:pPr marL="398463" indent="-398463" algn="just">
              <a:lnSpc>
                <a:spcPct val="107000"/>
              </a:lnSpc>
              <a:spcBef>
                <a:spcPts val="0"/>
              </a:spcBef>
              <a:spcAft>
                <a:spcPts val="0"/>
              </a:spcAft>
              <a:buClr>
                <a:srgbClr val="52AA42"/>
              </a:buClr>
              <a:buFont typeface="Wingdings" panose="05000000000000000000" pitchFamily="2" charset="2"/>
              <a:buChar char="v"/>
            </a:pPr>
            <a:r>
              <a:rPr lang="en-US" dirty="0"/>
              <a:t>City vehicle fleet maintenance;</a:t>
            </a:r>
          </a:p>
          <a:p>
            <a:pPr marL="398463" indent="-398463" algn="just">
              <a:lnSpc>
                <a:spcPct val="107000"/>
              </a:lnSpc>
              <a:spcBef>
                <a:spcPts val="0"/>
              </a:spcBef>
              <a:spcAft>
                <a:spcPts val="0"/>
              </a:spcAft>
              <a:buClr>
                <a:srgbClr val="52AA42"/>
              </a:buClr>
              <a:buFont typeface="Wingdings" panose="05000000000000000000" pitchFamily="2" charset="2"/>
              <a:buChar char="v"/>
            </a:pPr>
            <a:r>
              <a:rPr lang="en-US" dirty="0"/>
              <a:t>Environmental sustainability programs; and</a:t>
            </a:r>
          </a:p>
          <a:p>
            <a:pPr marL="398463" indent="-398463" algn="just">
              <a:lnSpc>
                <a:spcPct val="107000"/>
              </a:lnSpc>
              <a:spcBef>
                <a:spcPts val="0"/>
              </a:spcBef>
              <a:spcAft>
                <a:spcPts val="0"/>
              </a:spcAft>
              <a:buClr>
                <a:srgbClr val="52AA42"/>
              </a:buClr>
              <a:buFont typeface="Wingdings" panose="05000000000000000000" pitchFamily="2" charset="2"/>
              <a:buChar char="v"/>
            </a:pPr>
            <a:r>
              <a:rPr lang="en-US" dirty="0"/>
              <a:t>Development and implementation of the City’s Capital Improvement Plan</a:t>
            </a:r>
          </a:p>
          <a:p>
            <a:pPr algn="just">
              <a:lnSpc>
                <a:spcPct val="107000"/>
              </a:lnSpc>
              <a:spcBef>
                <a:spcPts val="0"/>
              </a:spcBef>
              <a:spcAft>
                <a:spcPts val="0"/>
              </a:spcAft>
              <a:buClr>
                <a:srgbClr val="52AA42"/>
              </a:buClr>
              <a:buFont typeface="Wingdings" panose="05000000000000000000" pitchFamily="2" charset="2"/>
              <a:buChar char="v"/>
            </a:pPr>
            <a:endParaRPr lang="en-US" dirty="0"/>
          </a:p>
        </p:txBody>
      </p:sp>
    </p:spTree>
    <p:extLst>
      <p:ext uri="{BB962C8B-B14F-4D97-AF65-F5344CB8AC3E}">
        <p14:creationId xmlns:p14="http://schemas.microsoft.com/office/powerpoint/2010/main" val="2545368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A5C05-BA0C-4CB4-82DD-E46531ADB578}"/>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532642"/>
            <a:ext cx="12192000" cy="45719"/>
          </a:xfrm>
          <a:prstGeom prst="rect">
            <a:avLst/>
          </a:prstGeom>
          <a:solidFill>
            <a:srgbClr val="52AA42"/>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719068"/>
            <a:ext cx="12192000" cy="45719"/>
          </a:xfrm>
          <a:prstGeom prst="rect">
            <a:avLst/>
          </a:prstGeom>
          <a:solidFill>
            <a:srgbClr val="2727FF"/>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625855"/>
            <a:ext cx="12192000" cy="45719"/>
          </a:xfrm>
          <a:prstGeom prst="rect">
            <a:avLst/>
          </a:prstGeom>
          <a:solidFill>
            <a:schemeClr val="tx1"/>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a:xfrm>
            <a:off x="1024128" y="6412539"/>
            <a:ext cx="1855921" cy="10490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900" dirty="0">
                <a:latin typeface="RanchoContempo" panose="02000303000000000000" pitchFamily="50" charset="0"/>
              </a:rPr>
              <a:t>Rancho palos verdes</a:t>
            </a:r>
          </a:p>
        </p:txBody>
      </p:sp>
      <p:sp>
        <p:nvSpPr>
          <p:cNvPr id="15" name="Text Placeholder 14">
            <a:extLst>
              <a:ext uri="{FF2B5EF4-FFF2-40B4-BE49-F238E27FC236}">
                <a16:creationId xmlns:a16="http://schemas.microsoft.com/office/drawing/2014/main" id="{FF3B45D4-1B28-4AFC-9013-0EFE360B07ED}"/>
              </a:ext>
            </a:extLst>
          </p:cNvPr>
          <p:cNvSpPr>
            <a:spLocks noGrp="1"/>
          </p:cNvSpPr>
          <p:nvPr>
            <p:ph type="body" sz="half" idx="2"/>
          </p:nvPr>
        </p:nvSpPr>
        <p:spPr>
          <a:xfrm>
            <a:off x="1024127" y="2689934"/>
            <a:ext cx="7400782" cy="3329866"/>
          </a:xfrm>
        </p:spPr>
        <p:txBody>
          <a:bodyPr/>
          <a:lstStyle/>
          <a:p>
            <a:pPr marL="285750" indent="-285750">
              <a:buFontTx/>
              <a:buChar char="-"/>
            </a:pPr>
            <a:endParaRPr lang="en-US" dirty="0"/>
          </a:p>
          <a:p>
            <a:pPr marL="285750" indent="-285750">
              <a:buFontTx/>
              <a:buChar char="-"/>
            </a:pPr>
            <a:endParaRPr lang="en-US" dirty="0"/>
          </a:p>
        </p:txBody>
      </p:sp>
      <p:pic>
        <p:nvPicPr>
          <p:cNvPr id="3" name="Picture 2" descr="A close-up of a logo&#10;&#10;Description automatically generated with medium confidence">
            <a:extLst>
              <a:ext uri="{FF2B5EF4-FFF2-40B4-BE49-F238E27FC236}">
                <a16:creationId xmlns:a16="http://schemas.microsoft.com/office/drawing/2014/main" id="{A92455B7-E176-4432-83F8-582291BB5481}"/>
              </a:ext>
            </a:extLst>
          </p:cNvPr>
          <p:cNvPicPr>
            <a:picLocks noChangeAspect="1"/>
          </p:cNvPicPr>
          <p:nvPr/>
        </p:nvPicPr>
        <p:blipFill>
          <a:blip r:embed="rId3"/>
          <a:stretch>
            <a:fillRect/>
          </a:stretch>
        </p:blipFill>
        <p:spPr>
          <a:xfrm>
            <a:off x="0" y="5756986"/>
            <a:ext cx="1082764" cy="1101013"/>
          </a:xfrm>
          <a:prstGeom prst="rect">
            <a:avLst/>
          </a:prstGeom>
        </p:spPr>
      </p:pic>
      <p:sp>
        <p:nvSpPr>
          <p:cNvPr id="10" name="Title 12">
            <a:extLst>
              <a:ext uri="{FF2B5EF4-FFF2-40B4-BE49-F238E27FC236}">
                <a16:creationId xmlns:a16="http://schemas.microsoft.com/office/drawing/2014/main" id="{E06C4BE7-19E5-482A-88A7-AD95A63A5E15}"/>
              </a:ext>
            </a:extLst>
          </p:cNvPr>
          <p:cNvSpPr>
            <a:spLocks noGrp="1"/>
          </p:cNvSpPr>
          <p:nvPr>
            <p:ph type="title"/>
          </p:nvPr>
        </p:nvSpPr>
        <p:spPr>
          <a:xfrm>
            <a:off x="0" y="-194901"/>
            <a:ext cx="12192000" cy="1736725"/>
          </a:xfrm>
        </p:spPr>
        <p:txBody>
          <a:bodyPr/>
          <a:lstStyle/>
          <a:p>
            <a:pPr>
              <a:lnSpc>
                <a:spcPct val="100000"/>
              </a:lnSpc>
            </a:pPr>
            <a:r>
              <a:rPr lang="en-US" sz="4400" cap="none" dirty="0">
                <a:solidFill>
                  <a:schemeClr val="tx1"/>
                </a:solidFill>
                <a:latin typeface="RanchoContempo" panose="02000303000000000000" pitchFamily="50" charset="0"/>
                <a:ea typeface="+mn-ea"/>
                <a:cs typeface="Calibri" panose="020F0502020204030204" pitchFamily="34" charset="0"/>
              </a:rPr>
              <a:t>Public Works Department – Current Projects</a:t>
            </a:r>
          </a:p>
        </p:txBody>
      </p:sp>
    </p:spTree>
    <p:extLst>
      <p:ext uri="{BB962C8B-B14F-4D97-AF65-F5344CB8AC3E}">
        <p14:creationId xmlns:p14="http://schemas.microsoft.com/office/powerpoint/2010/main" val="5775247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A5C05-BA0C-4CB4-82DD-E46531ADB578}"/>
              </a:ext>
            </a:extLst>
          </p:cNvPr>
          <p:cNvSpPr/>
          <p:nvPr/>
        </p:nvSpPr>
        <p:spPr>
          <a:xfrm>
            <a:off x="0" y="-5825"/>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Rectangle 6"/>
          <p:cNvSpPr/>
          <p:nvPr/>
        </p:nvSpPr>
        <p:spPr>
          <a:xfrm>
            <a:off x="0" y="6532642"/>
            <a:ext cx="12192000" cy="45719"/>
          </a:xfrm>
          <a:prstGeom prst="rect">
            <a:avLst/>
          </a:prstGeom>
          <a:solidFill>
            <a:srgbClr val="52AA42"/>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719068"/>
            <a:ext cx="12192000" cy="45719"/>
          </a:xfrm>
          <a:prstGeom prst="rect">
            <a:avLst/>
          </a:prstGeom>
          <a:solidFill>
            <a:srgbClr val="2727FF"/>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625855"/>
            <a:ext cx="12192000" cy="45719"/>
          </a:xfrm>
          <a:prstGeom prst="rect">
            <a:avLst/>
          </a:prstGeom>
          <a:solidFill>
            <a:schemeClr val="tx1"/>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a:xfrm>
            <a:off x="1024128" y="6412539"/>
            <a:ext cx="1855921" cy="10490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900" dirty="0">
                <a:latin typeface="RanchoContempo" panose="02000303000000000000" pitchFamily="50" charset="0"/>
              </a:rPr>
              <a:t>Rancho palos verdes</a:t>
            </a:r>
          </a:p>
        </p:txBody>
      </p:sp>
      <p:pic>
        <p:nvPicPr>
          <p:cNvPr id="3" name="Picture 2" descr="A close-up of a logo&#10;&#10;Description automatically generated with medium confidence">
            <a:extLst>
              <a:ext uri="{FF2B5EF4-FFF2-40B4-BE49-F238E27FC236}">
                <a16:creationId xmlns:a16="http://schemas.microsoft.com/office/drawing/2014/main" id="{A92455B7-E176-4432-83F8-582291BB5481}"/>
              </a:ext>
            </a:extLst>
          </p:cNvPr>
          <p:cNvPicPr>
            <a:picLocks noChangeAspect="1"/>
          </p:cNvPicPr>
          <p:nvPr/>
        </p:nvPicPr>
        <p:blipFill>
          <a:blip r:embed="rId3"/>
          <a:stretch>
            <a:fillRect/>
          </a:stretch>
        </p:blipFill>
        <p:spPr>
          <a:xfrm>
            <a:off x="0" y="5756986"/>
            <a:ext cx="1082764" cy="1101013"/>
          </a:xfrm>
          <a:prstGeom prst="rect">
            <a:avLst/>
          </a:prstGeom>
        </p:spPr>
      </p:pic>
      <p:sp>
        <p:nvSpPr>
          <p:cNvPr id="10" name="Title 12">
            <a:extLst>
              <a:ext uri="{FF2B5EF4-FFF2-40B4-BE49-F238E27FC236}">
                <a16:creationId xmlns:a16="http://schemas.microsoft.com/office/drawing/2014/main" id="{E06C4BE7-19E5-482A-88A7-AD95A63A5E15}"/>
              </a:ext>
            </a:extLst>
          </p:cNvPr>
          <p:cNvSpPr>
            <a:spLocks noGrp="1"/>
          </p:cNvSpPr>
          <p:nvPr>
            <p:ph type="title"/>
          </p:nvPr>
        </p:nvSpPr>
        <p:spPr/>
        <p:txBody>
          <a:bodyPr>
            <a:normAutofit fontScale="90000"/>
          </a:bodyPr>
          <a:lstStyle/>
          <a:p>
            <a:pPr>
              <a:lnSpc>
                <a:spcPct val="100000"/>
              </a:lnSpc>
            </a:pPr>
            <a:r>
              <a:rPr lang="en-US" cap="none" dirty="0">
                <a:solidFill>
                  <a:schemeClr val="tx1"/>
                </a:solidFill>
                <a:latin typeface="RanchoContempo" panose="02000303000000000000" pitchFamily="50" charset="0"/>
                <a:ea typeface="+mn-ea"/>
                <a:cs typeface="Calibri" panose="020F0502020204030204" pitchFamily="34" charset="0"/>
              </a:rPr>
              <a:t>City Advisory Boards</a:t>
            </a:r>
            <a:br>
              <a:rPr lang="en-US" cap="none" dirty="0">
                <a:solidFill>
                  <a:schemeClr val="tx1"/>
                </a:solidFill>
                <a:latin typeface="RanchoContempo" panose="02000303000000000000" pitchFamily="50" charset="0"/>
                <a:ea typeface="+mn-ea"/>
                <a:cs typeface="Calibri" panose="020F0502020204030204" pitchFamily="34" charset="0"/>
              </a:rPr>
            </a:br>
            <a:endParaRPr lang="en-US" cap="none" dirty="0">
              <a:solidFill>
                <a:schemeClr val="tx1"/>
              </a:solidFill>
              <a:latin typeface="RanchoContempo" panose="02000303000000000000" pitchFamily="50" charset="0"/>
              <a:ea typeface="+mn-ea"/>
              <a:cs typeface="Calibri" panose="020F0502020204030204" pitchFamily="34" charset="0"/>
            </a:endParaRPr>
          </a:p>
        </p:txBody>
      </p:sp>
      <p:sp>
        <p:nvSpPr>
          <p:cNvPr id="6" name="Text Placeholder 5">
            <a:extLst>
              <a:ext uri="{FF2B5EF4-FFF2-40B4-BE49-F238E27FC236}">
                <a16:creationId xmlns:a16="http://schemas.microsoft.com/office/drawing/2014/main" id="{CA8DBAA8-D1ED-4D89-B2CB-F655FDEBF197}"/>
              </a:ext>
            </a:extLst>
          </p:cNvPr>
          <p:cNvSpPr>
            <a:spLocks noGrp="1"/>
          </p:cNvSpPr>
          <p:nvPr>
            <p:ph type="body" idx="1"/>
          </p:nvPr>
        </p:nvSpPr>
        <p:spPr>
          <a:xfrm>
            <a:off x="1082764" y="1485154"/>
            <a:ext cx="4754880" cy="822960"/>
          </a:xfrm>
        </p:spPr>
        <p:txBody>
          <a:bodyPr/>
          <a:lstStyle/>
          <a:p>
            <a:r>
              <a:rPr lang="en-US" dirty="0">
                <a:solidFill>
                  <a:srgbClr val="52AA42"/>
                </a:solidFill>
              </a:rPr>
              <a:t>Finance Advisory Committee</a:t>
            </a:r>
          </a:p>
        </p:txBody>
      </p:sp>
      <p:sp>
        <p:nvSpPr>
          <p:cNvPr id="12" name="Content Placeholder 11">
            <a:extLst>
              <a:ext uri="{FF2B5EF4-FFF2-40B4-BE49-F238E27FC236}">
                <a16:creationId xmlns:a16="http://schemas.microsoft.com/office/drawing/2014/main" id="{B5DE7D05-0712-492D-809A-837541A54CEC}"/>
              </a:ext>
            </a:extLst>
          </p:cNvPr>
          <p:cNvSpPr>
            <a:spLocks noGrp="1"/>
          </p:cNvSpPr>
          <p:nvPr>
            <p:ph sz="half" idx="2"/>
          </p:nvPr>
        </p:nvSpPr>
        <p:spPr>
          <a:xfrm>
            <a:off x="1158602" y="2308114"/>
            <a:ext cx="9117081" cy="3341572"/>
          </a:xfrm>
        </p:spPr>
        <p:txBody>
          <a:bodyPr>
            <a:normAutofit fontScale="92500" lnSpcReduction="20000"/>
          </a:bodyPr>
          <a:lstStyle/>
          <a:p>
            <a:pPr marL="344488" indent="-344488">
              <a:buClr>
                <a:srgbClr val="52AA42"/>
              </a:buClr>
              <a:buFont typeface="Wingdings" panose="05000000000000000000" pitchFamily="2" charset="2"/>
              <a:buChar char="v"/>
            </a:pPr>
            <a:r>
              <a:rPr lang="en-US" sz="2400" dirty="0"/>
              <a:t>Seven members that meet via zoom on Thursdays at 7:00pm</a:t>
            </a:r>
          </a:p>
          <a:p>
            <a:pPr marL="344488" indent="-344488">
              <a:buClr>
                <a:srgbClr val="52AA42"/>
              </a:buClr>
              <a:buFont typeface="Wingdings" panose="05000000000000000000" pitchFamily="2" charset="2"/>
              <a:buChar char="v"/>
            </a:pPr>
            <a:r>
              <a:rPr lang="en-US" sz="2400" dirty="0"/>
              <a:t>Committee participates in the analysis of the city's financial future during its annual review of the 5-Year Financial Model prepared by staff. </a:t>
            </a:r>
          </a:p>
          <a:p>
            <a:pPr marL="344488" indent="-344488">
              <a:buClr>
                <a:srgbClr val="52AA42"/>
              </a:buClr>
              <a:buFont typeface="Wingdings" panose="05000000000000000000" pitchFamily="2" charset="2"/>
              <a:buChar char="v"/>
            </a:pPr>
            <a:r>
              <a:rPr lang="en-US" sz="2400" dirty="0"/>
              <a:t>Assists the City Council by reviewing other projects that may have a financial impact on the city. </a:t>
            </a:r>
          </a:p>
          <a:p>
            <a:pPr marL="344488" indent="-344488">
              <a:buClr>
                <a:srgbClr val="52AA42"/>
              </a:buClr>
              <a:buFont typeface="Wingdings" panose="05000000000000000000" pitchFamily="2" charset="2"/>
              <a:buChar char="v"/>
            </a:pPr>
            <a:r>
              <a:rPr lang="en-US" sz="2400" dirty="0"/>
              <a:t>These appointments are non-paying volunteer positions that require attendance at about six evening meetings annually. Appointments generally have terms of office ranging from two to four years. </a:t>
            </a:r>
          </a:p>
          <a:p>
            <a:pPr marL="344488" indent="-344488">
              <a:buClr>
                <a:srgbClr val="52AA42"/>
              </a:buClr>
              <a:buFont typeface="Wingdings" panose="05000000000000000000" pitchFamily="2" charset="2"/>
              <a:buChar char="v"/>
            </a:pPr>
            <a:r>
              <a:rPr lang="en-US" sz="2400" dirty="0"/>
              <a:t>To qualify for appointment, applicants must be a resident of the city of Rancho Palos Verdes.</a:t>
            </a:r>
          </a:p>
        </p:txBody>
      </p:sp>
    </p:spTree>
    <p:extLst>
      <p:ext uri="{BB962C8B-B14F-4D97-AF65-F5344CB8AC3E}">
        <p14:creationId xmlns:p14="http://schemas.microsoft.com/office/powerpoint/2010/main" val="2698428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A5C05-BA0C-4CB4-82DD-E46531ADB578}"/>
              </a:ext>
            </a:extLst>
          </p:cNvPr>
          <p:cNvSpPr/>
          <p:nvPr/>
        </p:nvSpPr>
        <p:spPr>
          <a:xfrm>
            <a:off x="0" y="-19125"/>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532642"/>
            <a:ext cx="12192000" cy="45719"/>
          </a:xfrm>
          <a:prstGeom prst="rect">
            <a:avLst/>
          </a:prstGeom>
          <a:solidFill>
            <a:srgbClr val="52AA42"/>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719068"/>
            <a:ext cx="12192000" cy="45719"/>
          </a:xfrm>
          <a:prstGeom prst="rect">
            <a:avLst/>
          </a:prstGeom>
          <a:solidFill>
            <a:srgbClr val="2727FF"/>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625855"/>
            <a:ext cx="12192000" cy="45719"/>
          </a:xfrm>
          <a:prstGeom prst="rect">
            <a:avLst/>
          </a:prstGeom>
          <a:solidFill>
            <a:schemeClr val="tx1"/>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a:xfrm>
            <a:off x="1024128" y="6412539"/>
            <a:ext cx="1855921" cy="10490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900" dirty="0">
                <a:latin typeface="RanchoContempo" panose="02000303000000000000" pitchFamily="50" charset="0"/>
              </a:rPr>
              <a:t>Rancho palos verdes</a:t>
            </a:r>
          </a:p>
        </p:txBody>
      </p:sp>
      <p:sp>
        <p:nvSpPr>
          <p:cNvPr id="10" name="Title 12">
            <a:extLst>
              <a:ext uri="{FF2B5EF4-FFF2-40B4-BE49-F238E27FC236}">
                <a16:creationId xmlns:a16="http://schemas.microsoft.com/office/drawing/2014/main" id="{E06C4BE7-19E5-482A-88A7-AD95A63A5E15}"/>
              </a:ext>
            </a:extLst>
          </p:cNvPr>
          <p:cNvSpPr>
            <a:spLocks noGrp="1"/>
          </p:cNvSpPr>
          <p:nvPr>
            <p:ph type="title"/>
          </p:nvPr>
        </p:nvSpPr>
        <p:spPr/>
        <p:txBody>
          <a:bodyPr/>
          <a:lstStyle/>
          <a:p>
            <a:pPr>
              <a:lnSpc>
                <a:spcPct val="100000"/>
              </a:lnSpc>
            </a:pPr>
            <a:r>
              <a:rPr lang="en-US" sz="4400" cap="none" dirty="0">
                <a:solidFill>
                  <a:schemeClr val="tx1"/>
                </a:solidFill>
                <a:latin typeface="RanchoContempo" panose="02000303000000000000" pitchFamily="50" charset="0"/>
                <a:ea typeface="+mn-ea"/>
                <a:cs typeface="Calibri" panose="020F0502020204030204" pitchFamily="34" charset="0"/>
              </a:rPr>
              <a:t>City Advisory Boards</a:t>
            </a:r>
            <a:br>
              <a:rPr lang="en-US" sz="4400" cap="none" dirty="0">
                <a:solidFill>
                  <a:schemeClr val="tx1"/>
                </a:solidFill>
                <a:latin typeface="RanchoContempo" panose="02000303000000000000" pitchFamily="50" charset="0"/>
                <a:ea typeface="+mn-ea"/>
                <a:cs typeface="Calibri" panose="020F0502020204030204" pitchFamily="34" charset="0"/>
              </a:rPr>
            </a:br>
            <a:endParaRPr lang="en-US" sz="4400" cap="none" dirty="0">
              <a:solidFill>
                <a:schemeClr val="tx1"/>
              </a:solidFill>
              <a:latin typeface="RanchoContempo" panose="02000303000000000000" pitchFamily="50" charset="0"/>
              <a:ea typeface="+mn-ea"/>
              <a:cs typeface="Calibri" panose="020F0502020204030204" pitchFamily="34" charset="0"/>
            </a:endParaRPr>
          </a:p>
        </p:txBody>
      </p:sp>
      <p:sp>
        <p:nvSpPr>
          <p:cNvPr id="15" name="Text Placeholder 14">
            <a:extLst>
              <a:ext uri="{FF2B5EF4-FFF2-40B4-BE49-F238E27FC236}">
                <a16:creationId xmlns:a16="http://schemas.microsoft.com/office/drawing/2014/main" id="{FF3B45D4-1B28-4AFC-9013-0EFE360B07ED}"/>
              </a:ext>
            </a:extLst>
          </p:cNvPr>
          <p:cNvSpPr>
            <a:spLocks noGrp="1"/>
          </p:cNvSpPr>
          <p:nvPr>
            <p:ph type="body" idx="1"/>
          </p:nvPr>
        </p:nvSpPr>
        <p:spPr>
          <a:xfrm>
            <a:off x="694626" y="1604414"/>
            <a:ext cx="5912067" cy="822960"/>
          </a:xfrm>
        </p:spPr>
        <p:txBody>
          <a:bodyPr>
            <a:normAutofit/>
          </a:bodyPr>
          <a:lstStyle/>
          <a:p>
            <a:r>
              <a:rPr lang="en-US" sz="2000" dirty="0">
                <a:solidFill>
                  <a:srgbClr val="52AA42"/>
                </a:solidFill>
              </a:rPr>
              <a:t>Infrastructure Management Advisory Committee</a:t>
            </a:r>
            <a:r>
              <a:rPr lang="en-US" sz="2400" dirty="0">
                <a:solidFill>
                  <a:srgbClr val="52AA42"/>
                </a:solidFill>
              </a:rPr>
              <a:t>	</a:t>
            </a:r>
          </a:p>
          <a:p>
            <a:pPr marL="285750" indent="-285750">
              <a:buFontTx/>
              <a:buChar char="-"/>
            </a:pPr>
            <a:endParaRPr lang="en-US" sz="2400" dirty="0">
              <a:solidFill>
                <a:srgbClr val="52AA42"/>
              </a:solidFill>
            </a:endParaRPr>
          </a:p>
        </p:txBody>
      </p:sp>
      <p:sp>
        <p:nvSpPr>
          <p:cNvPr id="4" name="Content Placeholder 3">
            <a:extLst>
              <a:ext uri="{FF2B5EF4-FFF2-40B4-BE49-F238E27FC236}">
                <a16:creationId xmlns:a16="http://schemas.microsoft.com/office/drawing/2014/main" id="{870FA032-521D-4925-AFE0-0DF7D2B70EE1}"/>
              </a:ext>
            </a:extLst>
          </p:cNvPr>
          <p:cNvSpPr>
            <a:spLocks noGrp="1"/>
          </p:cNvSpPr>
          <p:nvPr>
            <p:ph sz="half" idx="2"/>
          </p:nvPr>
        </p:nvSpPr>
        <p:spPr>
          <a:xfrm>
            <a:off x="802106" y="2084832"/>
            <a:ext cx="5633164" cy="3389066"/>
          </a:xfrm>
        </p:spPr>
        <p:txBody>
          <a:bodyPr>
            <a:normAutofit fontScale="92500" lnSpcReduction="20000"/>
          </a:bodyPr>
          <a:lstStyle/>
          <a:p>
            <a:pPr marL="344488" indent="-344488">
              <a:buClr>
                <a:srgbClr val="52AA42"/>
              </a:buClr>
              <a:buFont typeface="Wingdings" panose="05000000000000000000" pitchFamily="2" charset="2"/>
              <a:buChar char="v"/>
            </a:pPr>
            <a:r>
              <a:rPr lang="en-US" sz="2000" dirty="0"/>
              <a:t>Seven members that meet via zoom on the 3</a:t>
            </a:r>
            <a:r>
              <a:rPr lang="en-US" sz="2000" baseline="30000" dirty="0"/>
              <a:t>rd</a:t>
            </a:r>
            <a:r>
              <a:rPr lang="en-US" sz="2000" dirty="0"/>
              <a:t> Monday of the month at 6:00pm</a:t>
            </a:r>
          </a:p>
          <a:p>
            <a:pPr marL="344488" indent="-344488">
              <a:buClr>
                <a:srgbClr val="52AA42"/>
              </a:buClr>
              <a:buFont typeface="Wingdings" panose="05000000000000000000" pitchFamily="2" charset="2"/>
              <a:buChar char="v"/>
            </a:pPr>
            <a:r>
              <a:rPr lang="en-US" sz="2000" dirty="0"/>
              <a:t>Prepare an annual work plan that includes reviewing each infrastructure category and reporting to the City Council and the community on the progress of projects, maintenance standards and performance, and the implementation of the Infrastructure Management Plan.</a:t>
            </a:r>
          </a:p>
          <a:p>
            <a:pPr marL="344488" indent="-344488">
              <a:buClr>
                <a:srgbClr val="52AA42"/>
              </a:buClr>
              <a:buFont typeface="Wingdings" panose="05000000000000000000" pitchFamily="2" charset="2"/>
              <a:buChar char="v"/>
            </a:pPr>
            <a:r>
              <a:rPr lang="en-US" sz="2000" dirty="0"/>
              <a:t>Focus on the city’s infrastructure needs and advise the City Council on capital improvement projects, maintenance issues and solutions. </a:t>
            </a:r>
          </a:p>
          <a:p>
            <a:pPr marL="344488" indent="-344488">
              <a:buClr>
                <a:srgbClr val="52AA42"/>
              </a:buClr>
              <a:buFont typeface="Wingdings" panose="05000000000000000000" pitchFamily="2" charset="2"/>
              <a:buChar char="v"/>
            </a:pPr>
            <a:r>
              <a:rPr lang="en-US" sz="2000" dirty="0"/>
              <a:t>Participate in the creation of the city’s first-ever Infrastructure Management Plan.</a:t>
            </a:r>
          </a:p>
          <a:p>
            <a:pPr marL="344488" indent="-344488">
              <a:buClr>
                <a:srgbClr val="52AA42"/>
              </a:buClr>
              <a:buFont typeface="Wingdings" panose="05000000000000000000" pitchFamily="2" charset="2"/>
              <a:buChar char="v"/>
            </a:pPr>
            <a:endParaRPr lang="en-US" sz="2000" dirty="0"/>
          </a:p>
          <a:p>
            <a:endParaRPr lang="en-US" sz="2000" dirty="0"/>
          </a:p>
        </p:txBody>
      </p:sp>
      <p:sp>
        <p:nvSpPr>
          <p:cNvPr id="5" name="Text Placeholder 4">
            <a:extLst>
              <a:ext uri="{FF2B5EF4-FFF2-40B4-BE49-F238E27FC236}">
                <a16:creationId xmlns:a16="http://schemas.microsoft.com/office/drawing/2014/main" id="{7351829B-9BDB-480B-91C6-2D59D091A5F0}"/>
              </a:ext>
            </a:extLst>
          </p:cNvPr>
          <p:cNvSpPr>
            <a:spLocks noGrp="1"/>
          </p:cNvSpPr>
          <p:nvPr>
            <p:ph type="body" sz="quarter" idx="3"/>
          </p:nvPr>
        </p:nvSpPr>
        <p:spPr>
          <a:xfrm>
            <a:off x="6814922" y="1462348"/>
            <a:ext cx="4754880" cy="822960"/>
          </a:xfrm>
        </p:spPr>
        <p:txBody>
          <a:bodyPr>
            <a:normAutofit/>
          </a:bodyPr>
          <a:lstStyle/>
          <a:p>
            <a:r>
              <a:rPr lang="en-US" sz="2000" dirty="0">
                <a:solidFill>
                  <a:srgbClr val="52AA42"/>
                </a:solidFill>
              </a:rPr>
              <a:t>Traffic Safety Committee</a:t>
            </a:r>
          </a:p>
        </p:txBody>
      </p:sp>
      <p:sp>
        <p:nvSpPr>
          <p:cNvPr id="6" name="Content Placeholder 5">
            <a:extLst>
              <a:ext uri="{FF2B5EF4-FFF2-40B4-BE49-F238E27FC236}">
                <a16:creationId xmlns:a16="http://schemas.microsoft.com/office/drawing/2014/main" id="{C2DF8F09-09C6-41B2-A538-F96AADE7A6F1}"/>
              </a:ext>
            </a:extLst>
          </p:cNvPr>
          <p:cNvSpPr>
            <a:spLocks noGrp="1"/>
          </p:cNvSpPr>
          <p:nvPr>
            <p:ph sz="quarter" idx="4"/>
          </p:nvPr>
        </p:nvSpPr>
        <p:spPr>
          <a:xfrm>
            <a:off x="6936195" y="2086684"/>
            <a:ext cx="4754880" cy="3341572"/>
          </a:xfrm>
        </p:spPr>
        <p:txBody>
          <a:bodyPr>
            <a:normAutofit fontScale="92500" lnSpcReduction="20000"/>
          </a:bodyPr>
          <a:lstStyle/>
          <a:p>
            <a:pPr marL="398463" indent="-398463">
              <a:buClr>
                <a:srgbClr val="52AA42"/>
              </a:buClr>
              <a:buFont typeface="Wingdings" panose="05000000000000000000" pitchFamily="2" charset="2"/>
              <a:buChar char="v"/>
            </a:pPr>
            <a:r>
              <a:rPr lang="en-US" sz="2000" dirty="0"/>
              <a:t>Five members that meet on the 4</a:t>
            </a:r>
            <a:r>
              <a:rPr lang="en-US" sz="2000" baseline="30000" dirty="0"/>
              <a:t>th</a:t>
            </a:r>
            <a:r>
              <a:rPr lang="en-US" sz="2000" dirty="0"/>
              <a:t> Monday of every other month at 6:30pm</a:t>
            </a:r>
          </a:p>
          <a:p>
            <a:pPr marL="398463" indent="-398463">
              <a:buClr>
                <a:srgbClr val="52AA42"/>
              </a:buClr>
              <a:buFont typeface="Wingdings" panose="05000000000000000000" pitchFamily="2" charset="2"/>
              <a:buChar char="v"/>
            </a:pPr>
            <a:r>
              <a:rPr lang="en-US" sz="2000" dirty="0"/>
              <a:t>Serves as a public forum for traffic-related issues, including:</a:t>
            </a:r>
          </a:p>
          <a:p>
            <a:pPr marL="0" indent="0">
              <a:buClr>
                <a:srgbClr val="52AA42"/>
              </a:buClr>
              <a:buNone/>
            </a:pPr>
            <a:endParaRPr lang="en-US" sz="500" dirty="0"/>
          </a:p>
          <a:p>
            <a:pPr marL="742950" lvl="1" indent="-344488">
              <a:buClr>
                <a:srgbClr val="52AA42"/>
              </a:buClr>
              <a:buFont typeface="Wingdings" panose="05000000000000000000" pitchFamily="2" charset="2"/>
              <a:buChar char="v"/>
            </a:pPr>
            <a:r>
              <a:rPr lang="en-US" sz="2000" dirty="0"/>
              <a:t>Placement of stop signs</a:t>
            </a:r>
          </a:p>
          <a:p>
            <a:pPr marL="742950" lvl="1" indent="-344488">
              <a:buClr>
                <a:srgbClr val="52AA42"/>
              </a:buClr>
              <a:buFont typeface="Wingdings" panose="05000000000000000000" pitchFamily="2" charset="2"/>
              <a:buChar char="v"/>
            </a:pPr>
            <a:r>
              <a:rPr lang="en-US" sz="2000" dirty="0"/>
              <a:t>Posted speed limits</a:t>
            </a:r>
          </a:p>
          <a:p>
            <a:pPr marL="742950" lvl="1" indent="-344488">
              <a:buClr>
                <a:srgbClr val="52AA42"/>
              </a:buClr>
              <a:buFont typeface="Wingdings" panose="05000000000000000000" pitchFamily="2" charset="2"/>
              <a:buChar char="v"/>
            </a:pPr>
            <a:r>
              <a:rPr lang="en-US" sz="2000" dirty="0"/>
              <a:t>Road modifications</a:t>
            </a:r>
          </a:p>
          <a:p>
            <a:pPr marL="742950" lvl="1" indent="-344488">
              <a:buClr>
                <a:srgbClr val="52AA42"/>
              </a:buClr>
              <a:buFont typeface="Wingdings" panose="05000000000000000000" pitchFamily="2" charset="2"/>
              <a:buChar char="v"/>
            </a:pPr>
            <a:r>
              <a:rPr lang="en-US" sz="2000" dirty="0"/>
              <a:t>Safety devices</a:t>
            </a:r>
          </a:p>
          <a:p>
            <a:pPr marL="742950" lvl="1" indent="-344488">
              <a:buClr>
                <a:srgbClr val="52AA42"/>
              </a:buClr>
              <a:buFont typeface="Wingdings" panose="05000000000000000000" pitchFamily="2" charset="2"/>
              <a:buChar char="v"/>
            </a:pPr>
            <a:r>
              <a:rPr lang="en-US" sz="2000" dirty="0"/>
              <a:t>Traffic signals</a:t>
            </a:r>
          </a:p>
        </p:txBody>
      </p:sp>
      <p:pic>
        <p:nvPicPr>
          <p:cNvPr id="3" name="Picture 2" descr="A close-up of a logo&#10;&#10;Description automatically generated with medium confidence">
            <a:extLst>
              <a:ext uri="{FF2B5EF4-FFF2-40B4-BE49-F238E27FC236}">
                <a16:creationId xmlns:a16="http://schemas.microsoft.com/office/drawing/2014/main" id="{A92455B7-E176-4432-83F8-582291BB5481}"/>
              </a:ext>
            </a:extLst>
          </p:cNvPr>
          <p:cNvPicPr>
            <a:picLocks noChangeAspect="1"/>
          </p:cNvPicPr>
          <p:nvPr/>
        </p:nvPicPr>
        <p:blipFill>
          <a:blip r:embed="rId3"/>
          <a:stretch>
            <a:fillRect/>
          </a:stretch>
        </p:blipFill>
        <p:spPr>
          <a:xfrm>
            <a:off x="0" y="5756986"/>
            <a:ext cx="1082764" cy="1101013"/>
          </a:xfrm>
          <a:prstGeom prst="rect">
            <a:avLst/>
          </a:prstGeom>
        </p:spPr>
      </p:pic>
    </p:spTree>
    <p:extLst>
      <p:ext uri="{BB962C8B-B14F-4D97-AF65-F5344CB8AC3E}">
        <p14:creationId xmlns:p14="http://schemas.microsoft.com/office/powerpoint/2010/main" val="3264253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A5C05-BA0C-4CB4-82DD-E46531ADB578}"/>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endParaRPr lang="en-US" dirty="0">
              <a:solidFill>
                <a:schemeClr val="tx1"/>
              </a:solidFill>
            </a:endParaRPr>
          </a:p>
          <a:p>
            <a:pPr algn="ctr"/>
            <a:r>
              <a:rPr lang="en-US" sz="6000" b="1" dirty="0">
                <a:solidFill>
                  <a:srgbClr val="52AA42"/>
                </a:solidFill>
                <a:latin typeface="RanchoContempo" panose="02000303000000000000" pitchFamily="50" charset="0"/>
              </a:rPr>
              <a:t>Break</a:t>
            </a:r>
            <a:r>
              <a:rPr lang="en-US" sz="4400" dirty="0">
                <a:solidFill>
                  <a:schemeClr val="tx1"/>
                </a:solidFill>
                <a:latin typeface="RanchoContempo" panose="02000303000000000000" pitchFamily="50" charset="0"/>
              </a:rPr>
              <a:t> </a:t>
            </a:r>
          </a:p>
        </p:txBody>
      </p:sp>
      <p:pic>
        <p:nvPicPr>
          <p:cNvPr id="15" name="Picture 14" descr="Text&#10;&#10;Description automatically generated">
            <a:extLst>
              <a:ext uri="{FF2B5EF4-FFF2-40B4-BE49-F238E27FC236}">
                <a16:creationId xmlns:a16="http://schemas.microsoft.com/office/drawing/2014/main" id="{F3E92928-29C4-4147-8CD1-444272CA3D5B}"/>
              </a:ext>
            </a:extLst>
          </p:cNvPr>
          <p:cNvPicPr>
            <a:picLocks noChangeAspect="1"/>
          </p:cNvPicPr>
          <p:nvPr/>
        </p:nvPicPr>
        <p:blipFill>
          <a:blip r:embed="rId3"/>
          <a:stretch>
            <a:fillRect/>
          </a:stretch>
        </p:blipFill>
        <p:spPr>
          <a:xfrm>
            <a:off x="0" y="1530036"/>
            <a:ext cx="12192000" cy="3048000"/>
          </a:xfrm>
          <a:prstGeom prst="rect">
            <a:avLst/>
          </a:prstGeom>
        </p:spPr>
      </p:pic>
    </p:spTree>
    <p:extLst>
      <p:ext uri="{BB962C8B-B14F-4D97-AF65-F5344CB8AC3E}">
        <p14:creationId xmlns:p14="http://schemas.microsoft.com/office/powerpoint/2010/main" val="17063246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A5C05-BA0C-4CB4-82DD-E46531ADB578}"/>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532642"/>
            <a:ext cx="12192000" cy="45719"/>
          </a:xfrm>
          <a:prstGeom prst="rect">
            <a:avLst/>
          </a:prstGeom>
          <a:solidFill>
            <a:srgbClr val="52AA42"/>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719068"/>
            <a:ext cx="12192000" cy="45719"/>
          </a:xfrm>
          <a:prstGeom prst="rect">
            <a:avLst/>
          </a:prstGeom>
          <a:solidFill>
            <a:srgbClr val="2727FF"/>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625855"/>
            <a:ext cx="12192000" cy="45719"/>
          </a:xfrm>
          <a:prstGeom prst="rect">
            <a:avLst/>
          </a:prstGeom>
          <a:solidFill>
            <a:schemeClr val="tx1"/>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a:xfrm>
            <a:off x="1024128" y="6412539"/>
            <a:ext cx="1855921" cy="10490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900" dirty="0">
                <a:latin typeface="RanchoContempo" panose="02000303000000000000" pitchFamily="50" charset="0"/>
              </a:rPr>
              <a:t>Rancho palos verdes</a:t>
            </a:r>
          </a:p>
        </p:txBody>
      </p:sp>
      <p:sp>
        <p:nvSpPr>
          <p:cNvPr id="13" name="Title 12">
            <a:extLst>
              <a:ext uri="{FF2B5EF4-FFF2-40B4-BE49-F238E27FC236}">
                <a16:creationId xmlns:a16="http://schemas.microsoft.com/office/drawing/2014/main" id="{0CD26CB1-388D-49E0-B026-9F086FB0DF88}"/>
              </a:ext>
            </a:extLst>
          </p:cNvPr>
          <p:cNvSpPr>
            <a:spLocks noGrp="1"/>
          </p:cNvSpPr>
          <p:nvPr>
            <p:ph type="title"/>
          </p:nvPr>
        </p:nvSpPr>
        <p:spPr>
          <a:xfrm>
            <a:off x="918971" y="93213"/>
            <a:ext cx="9720072" cy="1499616"/>
          </a:xfrm>
        </p:spPr>
        <p:txBody>
          <a:bodyPr/>
          <a:lstStyle/>
          <a:p>
            <a:pPr>
              <a:lnSpc>
                <a:spcPct val="100000"/>
              </a:lnSpc>
            </a:pPr>
            <a:r>
              <a:rPr lang="en-US" sz="4400" cap="none" dirty="0">
                <a:solidFill>
                  <a:schemeClr val="tx1"/>
                </a:solidFill>
                <a:latin typeface="RanchoContempo" panose="02000303000000000000" pitchFamily="50" charset="0"/>
                <a:ea typeface="+mn-ea"/>
                <a:cs typeface="Calibri" panose="020F0502020204030204" pitchFamily="34" charset="0"/>
              </a:rPr>
              <a:t>Breakout Session</a:t>
            </a:r>
          </a:p>
        </p:txBody>
      </p:sp>
      <p:sp>
        <p:nvSpPr>
          <p:cNvPr id="6" name="Content Placeholder 5">
            <a:extLst>
              <a:ext uri="{FF2B5EF4-FFF2-40B4-BE49-F238E27FC236}">
                <a16:creationId xmlns:a16="http://schemas.microsoft.com/office/drawing/2014/main" id="{414DD73C-E848-4265-9A34-1E972C818DEB}"/>
              </a:ext>
            </a:extLst>
          </p:cNvPr>
          <p:cNvSpPr>
            <a:spLocks noGrp="1"/>
          </p:cNvSpPr>
          <p:nvPr>
            <p:ph sz="half" idx="1"/>
          </p:nvPr>
        </p:nvSpPr>
        <p:spPr>
          <a:xfrm>
            <a:off x="852111" y="1517814"/>
            <a:ext cx="10808752" cy="4023360"/>
          </a:xfrm>
        </p:spPr>
        <p:txBody>
          <a:bodyPr>
            <a:normAutofit/>
          </a:bodyPr>
          <a:lstStyle/>
          <a:p>
            <a:r>
              <a:rPr lang="en-US" sz="2800" dirty="0">
                <a:latin typeface="Calibri" panose="020F0502020204030204" pitchFamily="34" charset="0"/>
                <a:cs typeface="Calibri" panose="020F0502020204030204" pitchFamily="34" charset="0"/>
              </a:rPr>
              <a:t>Scenario:</a:t>
            </a:r>
          </a:p>
          <a:p>
            <a:endParaRPr lang="en-US" sz="500" dirty="0">
              <a:latin typeface="Calibri" panose="020F0502020204030204" pitchFamily="34" charset="0"/>
              <a:cs typeface="Calibri" panose="020F0502020204030204" pitchFamily="34" charset="0"/>
            </a:endParaRPr>
          </a:p>
          <a:p>
            <a:pPr marL="344488" indent="-55563">
              <a:buClr>
                <a:srgbClr val="92D050"/>
              </a:buClr>
              <a:buFont typeface="Wingdings" panose="05000000000000000000" pitchFamily="2" charset="2"/>
              <a:buChar char="v"/>
            </a:pPr>
            <a:endParaRPr lang="en-US" sz="2400" dirty="0">
              <a:latin typeface="Calibri" panose="020F0502020204030204" pitchFamily="34" charset="0"/>
              <a:cs typeface="Calibri" panose="020F0502020204030204" pitchFamily="34" charset="0"/>
            </a:endParaRPr>
          </a:p>
          <a:p>
            <a:pPr marL="344488" indent="-55563">
              <a:buClr>
                <a:srgbClr val="92D050"/>
              </a:buClr>
              <a:buFont typeface="Wingdings" panose="05000000000000000000" pitchFamily="2" charset="2"/>
              <a:buChar char="v"/>
            </a:pPr>
            <a:endParaRPr lang="en-US" sz="2800" dirty="0">
              <a:latin typeface="Calibri" panose="020F0502020204030204" pitchFamily="34" charset="0"/>
              <a:cs typeface="Calibri" panose="020F0502020204030204" pitchFamily="34" charset="0"/>
            </a:endParaRPr>
          </a:p>
        </p:txBody>
      </p:sp>
      <p:pic>
        <p:nvPicPr>
          <p:cNvPr id="3" name="Picture 2" descr="A close-up of a logo&#10;&#10;Description automatically generated with medium confidence">
            <a:extLst>
              <a:ext uri="{FF2B5EF4-FFF2-40B4-BE49-F238E27FC236}">
                <a16:creationId xmlns:a16="http://schemas.microsoft.com/office/drawing/2014/main" id="{A92455B7-E176-4432-83F8-582291BB5481}"/>
              </a:ext>
            </a:extLst>
          </p:cNvPr>
          <p:cNvPicPr>
            <a:picLocks noChangeAspect="1"/>
          </p:cNvPicPr>
          <p:nvPr/>
        </p:nvPicPr>
        <p:blipFill>
          <a:blip r:embed="rId3"/>
          <a:stretch>
            <a:fillRect/>
          </a:stretch>
        </p:blipFill>
        <p:spPr>
          <a:xfrm>
            <a:off x="0" y="5756986"/>
            <a:ext cx="1082764" cy="1101013"/>
          </a:xfrm>
          <a:prstGeom prst="rect">
            <a:avLst/>
          </a:prstGeom>
        </p:spPr>
      </p:pic>
    </p:spTree>
    <p:extLst>
      <p:ext uri="{BB962C8B-B14F-4D97-AF65-F5344CB8AC3E}">
        <p14:creationId xmlns:p14="http://schemas.microsoft.com/office/powerpoint/2010/main" val="3108771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769E1C2-D828-4687-BB98-9D2B74421CA4}"/>
              </a:ext>
            </a:extLst>
          </p:cNvPr>
          <p:cNvSpPr/>
          <p:nvPr/>
        </p:nvSpPr>
        <p:spPr>
          <a:xfrm>
            <a:off x="0" y="1"/>
            <a:ext cx="12192000" cy="6858000"/>
          </a:xfrm>
          <a:prstGeom prst="rect">
            <a:avLst/>
          </a:prstGeom>
          <a:solidFill>
            <a:srgbClr val="00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3" name="Title 10"/>
          <p:cNvSpPr txBox="1">
            <a:spLocks/>
          </p:cNvSpPr>
          <p:nvPr/>
        </p:nvSpPr>
        <p:spPr>
          <a:xfrm>
            <a:off x="1748712" y="1641366"/>
            <a:ext cx="8694575" cy="1463040"/>
          </a:xfrm>
          <a:prstGeom prst="rect">
            <a:avLst/>
          </a:prstGeom>
        </p:spPr>
        <p:txBody>
          <a:bodyPr vert="horz" lIns="91440" tIns="45720" rIns="91440" bIns="45720" rtlCol="0" anchor="ctr">
            <a:noAutofit/>
          </a:bodyPr>
          <a:lstStyle>
            <a:lvl1pPr algn="r" defTabSz="914400" rtl="0" eaLnBrk="1" latinLnBrk="0" hangingPunct="1">
              <a:lnSpc>
                <a:spcPct val="80000"/>
              </a:lnSpc>
              <a:spcBef>
                <a:spcPct val="0"/>
              </a:spcBef>
              <a:buNone/>
              <a:defRPr sz="5000" kern="1200" cap="all" spc="200" baseline="0">
                <a:solidFill>
                  <a:schemeClr val="tx1">
                    <a:lumMod val="95000"/>
                    <a:lumOff val="5000"/>
                  </a:schemeClr>
                </a:solidFill>
                <a:latin typeface="+mj-lt"/>
                <a:ea typeface="+mj-ea"/>
                <a:cs typeface="+mj-cs"/>
              </a:defRPr>
            </a:lvl1pPr>
          </a:lstStyle>
          <a:p>
            <a:pPr algn="ctr"/>
            <a:endParaRPr lang="en-US" sz="8000" dirty="0">
              <a:latin typeface="Calibri" panose="020F0502020204030204" pitchFamily="34" charset="0"/>
              <a:cs typeface="Calibri" panose="020F0502020204030204" pitchFamily="34" charset="0"/>
            </a:endParaRPr>
          </a:p>
        </p:txBody>
      </p:sp>
      <p:pic>
        <p:nvPicPr>
          <p:cNvPr id="24" name="Picture 23" descr="A black sign with white text on it next to a body of water&#10;&#10;Description automatically generated with low confidence">
            <a:extLst>
              <a:ext uri="{FF2B5EF4-FFF2-40B4-BE49-F238E27FC236}">
                <a16:creationId xmlns:a16="http://schemas.microsoft.com/office/drawing/2014/main" id="{B654CBB6-153F-452E-98C2-535D2166C25A}"/>
              </a:ext>
            </a:extLst>
          </p:cNvPr>
          <p:cNvPicPr>
            <a:picLocks noChangeAspect="1"/>
          </p:cNvPicPr>
          <p:nvPr/>
        </p:nvPicPr>
        <p:blipFill>
          <a:blip r:embed="rId3"/>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C07E60C4-6B67-4DA3-BF34-133634DC86AE}"/>
              </a:ext>
            </a:extLst>
          </p:cNvPr>
          <p:cNvSpPr txBox="1"/>
          <p:nvPr/>
        </p:nvSpPr>
        <p:spPr>
          <a:xfrm>
            <a:off x="4339627" y="5920966"/>
            <a:ext cx="3512745" cy="584775"/>
          </a:xfrm>
          <a:prstGeom prst="rect">
            <a:avLst/>
          </a:prstGeom>
          <a:noFill/>
        </p:spPr>
        <p:txBody>
          <a:bodyPr wrap="square" rtlCol="0">
            <a:spAutoFit/>
          </a:bodyPr>
          <a:lstStyle/>
          <a:p>
            <a:pPr algn="ctr"/>
            <a:r>
              <a:rPr lang="en-US" sz="3200" dirty="0">
                <a:latin typeface="RanchoContempo" panose="02000303000000000000" pitchFamily="50" charset="0"/>
              </a:rPr>
              <a:t>Fall 2021</a:t>
            </a:r>
          </a:p>
        </p:txBody>
      </p:sp>
    </p:spTree>
    <p:extLst>
      <p:ext uri="{BB962C8B-B14F-4D97-AF65-F5344CB8AC3E}">
        <p14:creationId xmlns:p14="http://schemas.microsoft.com/office/powerpoint/2010/main" val="1649742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A5C05-BA0C-4CB4-82DD-E46531ADB578}"/>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532642"/>
            <a:ext cx="12192000" cy="45719"/>
          </a:xfrm>
          <a:prstGeom prst="rect">
            <a:avLst/>
          </a:prstGeom>
          <a:solidFill>
            <a:srgbClr val="52AA42"/>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719068"/>
            <a:ext cx="12192000" cy="45719"/>
          </a:xfrm>
          <a:prstGeom prst="rect">
            <a:avLst/>
          </a:prstGeom>
          <a:solidFill>
            <a:srgbClr val="2727FF"/>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625855"/>
            <a:ext cx="12192000" cy="45719"/>
          </a:xfrm>
          <a:prstGeom prst="rect">
            <a:avLst/>
          </a:prstGeom>
          <a:solidFill>
            <a:schemeClr val="tx1"/>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a:xfrm>
            <a:off x="1024128" y="6412539"/>
            <a:ext cx="1855921" cy="10490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900" dirty="0">
                <a:latin typeface="RanchoContempo" panose="02000303000000000000" pitchFamily="50" charset="0"/>
              </a:rPr>
              <a:t>Rancho palos verdes</a:t>
            </a:r>
          </a:p>
        </p:txBody>
      </p:sp>
      <p:sp>
        <p:nvSpPr>
          <p:cNvPr id="13" name="Title 12">
            <a:extLst>
              <a:ext uri="{FF2B5EF4-FFF2-40B4-BE49-F238E27FC236}">
                <a16:creationId xmlns:a16="http://schemas.microsoft.com/office/drawing/2014/main" id="{0CD26CB1-388D-49E0-B026-9F086FB0DF88}"/>
              </a:ext>
            </a:extLst>
          </p:cNvPr>
          <p:cNvSpPr>
            <a:spLocks noGrp="1"/>
          </p:cNvSpPr>
          <p:nvPr>
            <p:ph type="title"/>
          </p:nvPr>
        </p:nvSpPr>
        <p:spPr>
          <a:xfrm>
            <a:off x="918971" y="93213"/>
            <a:ext cx="9720072" cy="1499616"/>
          </a:xfrm>
        </p:spPr>
        <p:txBody>
          <a:bodyPr/>
          <a:lstStyle/>
          <a:p>
            <a:pPr>
              <a:lnSpc>
                <a:spcPct val="100000"/>
              </a:lnSpc>
            </a:pPr>
            <a:r>
              <a:rPr lang="en-US" sz="4400" cap="none" dirty="0">
                <a:solidFill>
                  <a:schemeClr val="tx1"/>
                </a:solidFill>
                <a:latin typeface="RanchoContempo" panose="02000303000000000000" pitchFamily="50" charset="0"/>
                <a:ea typeface="+mn-ea"/>
                <a:cs typeface="Calibri" panose="020F0502020204030204" pitchFamily="34" charset="0"/>
              </a:rPr>
              <a:t>Agenda</a:t>
            </a:r>
          </a:p>
        </p:txBody>
      </p:sp>
      <p:sp>
        <p:nvSpPr>
          <p:cNvPr id="6" name="Content Placeholder 5">
            <a:extLst>
              <a:ext uri="{FF2B5EF4-FFF2-40B4-BE49-F238E27FC236}">
                <a16:creationId xmlns:a16="http://schemas.microsoft.com/office/drawing/2014/main" id="{414DD73C-E848-4265-9A34-1E972C818DEB}"/>
              </a:ext>
            </a:extLst>
          </p:cNvPr>
          <p:cNvSpPr>
            <a:spLocks noGrp="1"/>
          </p:cNvSpPr>
          <p:nvPr>
            <p:ph sz="half" idx="1"/>
          </p:nvPr>
        </p:nvSpPr>
        <p:spPr>
          <a:xfrm>
            <a:off x="852111" y="1517814"/>
            <a:ext cx="10808752" cy="4023360"/>
          </a:xfrm>
        </p:spPr>
        <p:txBody>
          <a:bodyPr>
            <a:normAutofit/>
          </a:bodyPr>
          <a:lstStyle/>
          <a:p>
            <a:r>
              <a:rPr lang="en-US" sz="2800" dirty="0">
                <a:latin typeface="Calibri" panose="020F0502020204030204" pitchFamily="34" charset="0"/>
                <a:cs typeface="Calibri" panose="020F0502020204030204" pitchFamily="34" charset="0"/>
              </a:rPr>
              <a:t>Finance Department and Public Works Department Presentation</a:t>
            </a:r>
          </a:p>
          <a:p>
            <a:endParaRPr lang="en-US" sz="500" dirty="0">
              <a:latin typeface="Calibri" panose="020F0502020204030204" pitchFamily="34" charset="0"/>
              <a:cs typeface="Calibri" panose="020F0502020204030204" pitchFamily="34" charset="0"/>
            </a:endParaRPr>
          </a:p>
          <a:p>
            <a:pPr marL="344488" indent="-55563">
              <a:buClr>
                <a:srgbClr val="92D050"/>
              </a:buClr>
              <a:buFont typeface="Wingdings" panose="05000000000000000000" pitchFamily="2" charset="2"/>
              <a:buChar char="v"/>
            </a:pPr>
            <a:r>
              <a:rPr lang="en-US" sz="2400" dirty="0">
                <a:latin typeface="Calibri" panose="020F0502020204030204" pitchFamily="34" charset="0"/>
                <a:cs typeface="Calibri" panose="020F0502020204030204" pitchFamily="34" charset="0"/>
              </a:rPr>
              <a:t>Department Organizational Structure &amp; Overview</a:t>
            </a:r>
          </a:p>
          <a:p>
            <a:pPr marL="344488" indent="-55563">
              <a:buClr>
                <a:srgbClr val="92D050"/>
              </a:buClr>
              <a:buFont typeface="Wingdings" panose="05000000000000000000" pitchFamily="2" charset="2"/>
              <a:buChar char="v"/>
            </a:pPr>
            <a:r>
              <a:rPr lang="en-US" sz="2400" dirty="0">
                <a:latin typeface="Calibri" panose="020F0502020204030204" pitchFamily="34" charset="0"/>
                <a:cs typeface="Calibri" panose="020F0502020204030204" pitchFamily="34" charset="0"/>
              </a:rPr>
              <a:t>Key Areas of Focus</a:t>
            </a:r>
          </a:p>
          <a:p>
            <a:pPr marL="344488" indent="-55563">
              <a:buClr>
                <a:srgbClr val="92D050"/>
              </a:buClr>
              <a:buFont typeface="Wingdings" panose="05000000000000000000" pitchFamily="2" charset="2"/>
              <a:buChar char="v"/>
            </a:pPr>
            <a:r>
              <a:rPr lang="en-US" sz="2400" dirty="0">
                <a:latin typeface="Calibri" panose="020F0502020204030204" pitchFamily="34" charset="0"/>
                <a:cs typeface="Calibri" panose="020F0502020204030204" pitchFamily="34" charset="0"/>
              </a:rPr>
              <a:t>Advisory Committee by Department</a:t>
            </a:r>
          </a:p>
          <a:p>
            <a:pPr marL="344488" indent="-55563">
              <a:buClr>
                <a:srgbClr val="92D050"/>
              </a:buClr>
              <a:buFont typeface="Wingdings" panose="05000000000000000000" pitchFamily="2" charset="2"/>
              <a:buChar char="v"/>
            </a:pPr>
            <a:r>
              <a:rPr lang="en-US" sz="2400" dirty="0">
                <a:latin typeface="Calibri" panose="020F0502020204030204" pitchFamily="34" charset="0"/>
                <a:cs typeface="Calibri" panose="020F0502020204030204" pitchFamily="34" charset="0"/>
              </a:rPr>
              <a:t>Breakout Session</a:t>
            </a:r>
          </a:p>
          <a:p>
            <a:pPr marL="344488" indent="-55563">
              <a:buClr>
                <a:srgbClr val="92D050"/>
              </a:buClr>
              <a:buFont typeface="Wingdings" panose="05000000000000000000" pitchFamily="2" charset="2"/>
              <a:buChar char="v"/>
            </a:pPr>
            <a:r>
              <a:rPr lang="en-US" sz="2400" dirty="0">
                <a:latin typeface="Calibri" panose="020F0502020204030204" pitchFamily="34" charset="0"/>
                <a:cs typeface="Calibri" panose="020F0502020204030204" pitchFamily="34" charset="0"/>
              </a:rPr>
              <a:t>Lessons Learned – Wrap up</a:t>
            </a:r>
          </a:p>
          <a:p>
            <a:pPr marL="344488" indent="-55563">
              <a:buClr>
                <a:srgbClr val="92D050"/>
              </a:buClr>
              <a:buFont typeface="Wingdings" panose="05000000000000000000" pitchFamily="2" charset="2"/>
              <a:buChar char="v"/>
            </a:pPr>
            <a:endParaRPr lang="en-US" sz="2400" dirty="0">
              <a:latin typeface="Calibri" panose="020F0502020204030204" pitchFamily="34" charset="0"/>
              <a:cs typeface="Calibri" panose="020F0502020204030204" pitchFamily="34" charset="0"/>
            </a:endParaRPr>
          </a:p>
          <a:p>
            <a:pPr marL="344488" indent="-55563">
              <a:buClr>
                <a:srgbClr val="92D050"/>
              </a:buClr>
              <a:buFont typeface="Wingdings" panose="05000000000000000000" pitchFamily="2" charset="2"/>
              <a:buChar char="v"/>
            </a:pPr>
            <a:endParaRPr lang="en-US" sz="2800" dirty="0">
              <a:latin typeface="Calibri" panose="020F0502020204030204" pitchFamily="34" charset="0"/>
              <a:cs typeface="Calibri" panose="020F0502020204030204" pitchFamily="34" charset="0"/>
            </a:endParaRPr>
          </a:p>
        </p:txBody>
      </p:sp>
      <p:pic>
        <p:nvPicPr>
          <p:cNvPr id="3" name="Picture 2" descr="A close-up of a logo&#10;&#10;Description automatically generated with medium confidence">
            <a:extLst>
              <a:ext uri="{FF2B5EF4-FFF2-40B4-BE49-F238E27FC236}">
                <a16:creationId xmlns:a16="http://schemas.microsoft.com/office/drawing/2014/main" id="{A92455B7-E176-4432-83F8-582291BB5481}"/>
              </a:ext>
            </a:extLst>
          </p:cNvPr>
          <p:cNvPicPr>
            <a:picLocks noChangeAspect="1"/>
          </p:cNvPicPr>
          <p:nvPr/>
        </p:nvPicPr>
        <p:blipFill>
          <a:blip r:embed="rId3"/>
          <a:stretch>
            <a:fillRect/>
          </a:stretch>
        </p:blipFill>
        <p:spPr>
          <a:xfrm>
            <a:off x="0" y="5756986"/>
            <a:ext cx="1082764" cy="1101013"/>
          </a:xfrm>
          <a:prstGeom prst="rect">
            <a:avLst/>
          </a:prstGeom>
        </p:spPr>
      </p:pic>
      <p:pic>
        <p:nvPicPr>
          <p:cNvPr id="10" name="Picture 9">
            <a:extLst>
              <a:ext uri="{FF2B5EF4-FFF2-40B4-BE49-F238E27FC236}">
                <a16:creationId xmlns:a16="http://schemas.microsoft.com/office/drawing/2014/main" id="{E0299379-200B-416E-8DCA-E9C7FE5E4C4C}"/>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317386" y="2227153"/>
            <a:ext cx="3609046" cy="3678122"/>
          </a:xfrm>
          <a:prstGeom prst="rect">
            <a:avLst/>
          </a:prstGeom>
          <a:noFill/>
          <a:ln>
            <a:solidFill>
              <a:srgbClr val="52AA42"/>
            </a:solidFill>
          </a:ln>
        </p:spPr>
      </p:pic>
    </p:spTree>
    <p:extLst>
      <p:ext uri="{BB962C8B-B14F-4D97-AF65-F5344CB8AC3E}">
        <p14:creationId xmlns:p14="http://schemas.microsoft.com/office/powerpoint/2010/main" val="22573425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A5C05-BA0C-4CB4-82DD-E46531ADB578}"/>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532642"/>
            <a:ext cx="12192000" cy="45719"/>
          </a:xfrm>
          <a:prstGeom prst="rect">
            <a:avLst/>
          </a:prstGeom>
          <a:solidFill>
            <a:srgbClr val="52AA42"/>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719068"/>
            <a:ext cx="12192000" cy="45719"/>
          </a:xfrm>
          <a:prstGeom prst="rect">
            <a:avLst/>
          </a:prstGeom>
          <a:solidFill>
            <a:srgbClr val="2727FF"/>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625855"/>
            <a:ext cx="12192000" cy="45719"/>
          </a:xfrm>
          <a:prstGeom prst="rect">
            <a:avLst/>
          </a:prstGeom>
          <a:solidFill>
            <a:schemeClr val="tx1"/>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a:xfrm>
            <a:off x="1024128" y="6412539"/>
            <a:ext cx="1855921" cy="10490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900" dirty="0">
                <a:latin typeface="RanchoContempo" panose="02000303000000000000" pitchFamily="50" charset="0"/>
              </a:rPr>
              <a:t>Rancho palos verdes</a:t>
            </a:r>
          </a:p>
        </p:txBody>
      </p:sp>
      <p:sp>
        <p:nvSpPr>
          <p:cNvPr id="13" name="Title 12">
            <a:extLst>
              <a:ext uri="{FF2B5EF4-FFF2-40B4-BE49-F238E27FC236}">
                <a16:creationId xmlns:a16="http://schemas.microsoft.com/office/drawing/2014/main" id="{0CD26CB1-388D-49E0-B026-9F086FB0DF88}"/>
              </a:ext>
            </a:extLst>
          </p:cNvPr>
          <p:cNvSpPr>
            <a:spLocks noGrp="1"/>
          </p:cNvSpPr>
          <p:nvPr>
            <p:ph type="title"/>
          </p:nvPr>
        </p:nvSpPr>
        <p:spPr>
          <a:xfrm>
            <a:off x="340985" y="-21985"/>
            <a:ext cx="11510029" cy="1101013"/>
          </a:xfrm>
        </p:spPr>
        <p:txBody>
          <a:bodyPr/>
          <a:lstStyle/>
          <a:p>
            <a:pPr algn="ctr">
              <a:lnSpc>
                <a:spcPct val="100000"/>
              </a:lnSpc>
            </a:pPr>
            <a:r>
              <a:rPr lang="en-US" sz="3600" cap="none" dirty="0">
                <a:solidFill>
                  <a:schemeClr val="tx1"/>
                </a:solidFill>
                <a:latin typeface="RanchoContempo" panose="02000303000000000000" pitchFamily="50" charset="0"/>
                <a:ea typeface="+mn-ea"/>
                <a:cs typeface="Calibri" panose="020F0502020204030204" pitchFamily="34" charset="0"/>
              </a:rPr>
              <a:t>Finance Department Organizational Chart</a:t>
            </a:r>
          </a:p>
        </p:txBody>
      </p:sp>
      <p:sp>
        <p:nvSpPr>
          <p:cNvPr id="15" name="Text Placeholder 14">
            <a:extLst>
              <a:ext uri="{FF2B5EF4-FFF2-40B4-BE49-F238E27FC236}">
                <a16:creationId xmlns:a16="http://schemas.microsoft.com/office/drawing/2014/main" id="{FF3B45D4-1B28-4AFC-9013-0EFE360B07ED}"/>
              </a:ext>
            </a:extLst>
          </p:cNvPr>
          <p:cNvSpPr>
            <a:spLocks noGrp="1"/>
          </p:cNvSpPr>
          <p:nvPr>
            <p:ph type="body" sz="half" idx="2"/>
          </p:nvPr>
        </p:nvSpPr>
        <p:spPr>
          <a:xfrm>
            <a:off x="1024127" y="2689934"/>
            <a:ext cx="7400782" cy="3329866"/>
          </a:xfrm>
        </p:spPr>
        <p:txBody>
          <a:bodyPr/>
          <a:lstStyle/>
          <a:p>
            <a:pPr marL="285750" indent="-285750">
              <a:buFontTx/>
              <a:buChar char="-"/>
            </a:pPr>
            <a:endParaRPr lang="en-US" dirty="0"/>
          </a:p>
          <a:p>
            <a:pPr marL="285750" indent="-285750">
              <a:buFontTx/>
              <a:buChar char="-"/>
            </a:pPr>
            <a:endParaRPr lang="en-US" dirty="0"/>
          </a:p>
        </p:txBody>
      </p:sp>
      <p:pic>
        <p:nvPicPr>
          <p:cNvPr id="3" name="Picture 2" descr="A close-up of a logo&#10;&#10;Description automatically generated with medium confidence">
            <a:extLst>
              <a:ext uri="{FF2B5EF4-FFF2-40B4-BE49-F238E27FC236}">
                <a16:creationId xmlns:a16="http://schemas.microsoft.com/office/drawing/2014/main" id="{A92455B7-E176-4432-83F8-582291BB5481}"/>
              </a:ext>
            </a:extLst>
          </p:cNvPr>
          <p:cNvPicPr>
            <a:picLocks noChangeAspect="1"/>
          </p:cNvPicPr>
          <p:nvPr/>
        </p:nvPicPr>
        <p:blipFill>
          <a:blip r:embed="rId3"/>
          <a:stretch>
            <a:fillRect/>
          </a:stretch>
        </p:blipFill>
        <p:spPr>
          <a:xfrm>
            <a:off x="0" y="5756986"/>
            <a:ext cx="1082764" cy="1101013"/>
          </a:xfrm>
          <a:prstGeom prst="rect">
            <a:avLst/>
          </a:prstGeom>
        </p:spPr>
      </p:pic>
      <p:pic>
        <p:nvPicPr>
          <p:cNvPr id="5" name="Picture 4" descr="Diagram&#10;&#10;Description automatically generated">
            <a:extLst>
              <a:ext uri="{FF2B5EF4-FFF2-40B4-BE49-F238E27FC236}">
                <a16:creationId xmlns:a16="http://schemas.microsoft.com/office/drawing/2014/main" id="{AF67C58E-D136-4173-9C6F-46DBA56970BB}"/>
              </a:ext>
            </a:extLst>
          </p:cNvPr>
          <p:cNvPicPr>
            <a:picLocks noChangeAspect="1"/>
          </p:cNvPicPr>
          <p:nvPr/>
        </p:nvPicPr>
        <p:blipFill rotWithShape="1">
          <a:blip r:embed="rId4"/>
          <a:srcRect l="14825" t="12318" r="14503"/>
          <a:stretch/>
        </p:blipFill>
        <p:spPr>
          <a:xfrm>
            <a:off x="1948796" y="1126522"/>
            <a:ext cx="8294408" cy="5211092"/>
          </a:xfrm>
          <a:prstGeom prst="rect">
            <a:avLst/>
          </a:prstGeom>
        </p:spPr>
      </p:pic>
    </p:spTree>
    <p:extLst>
      <p:ext uri="{BB962C8B-B14F-4D97-AF65-F5344CB8AC3E}">
        <p14:creationId xmlns:p14="http://schemas.microsoft.com/office/powerpoint/2010/main" val="1411386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A5C05-BA0C-4CB4-82DD-E46531ADB578}"/>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532642"/>
            <a:ext cx="12192000" cy="45719"/>
          </a:xfrm>
          <a:prstGeom prst="rect">
            <a:avLst/>
          </a:prstGeom>
          <a:solidFill>
            <a:srgbClr val="52AA42"/>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719068"/>
            <a:ext cx="12192000" cy="45719"/>
          </a:xfrm>
          <a:prstGeom prst="rect">
            <a:avLst/>
          </a:prstGeom>
          <a:solidFill>
            <a:srgbClr val="2727FF"/>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625855"/>
            <a:ext cx="12192000" cy="45719"/>
          </a:xfrm>
          <a:prstGeom prst="rect">
            <a:avLst/>
          </a:prstGeom>
          <a:solidFill>
            <a:schemeClr val="tx1"/>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a:xfrm>
            <a:off x="1024128" y="6412539"/>
            <a:ext cx="1855921" cy="10490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900" dirty="0">
                <a:latin typeface="RanchoContempo" panose="02000303000000000000" pitchFamily="50" charset="0"/>
              </a:rPr>
              <a:t>Rancho palos verdes</a:t>
            </a:r>
          </a:p>
        </p:txBody>
      </p:sp>
      <p:sp>
        <p:nvSpPr>
          <p:cNvPr id="10" name="Title 12">
            <a:extLst>
              <a:ext uri="{FF2B5EF4-FFF2-40B4-BE49-F238E27FC236}">
                <a16:creationId xmlns:a16="http://schemas.microsoft.com/office/drawing/2014/main" id="{E06C4BE7-19E5-482A-88A7-AD95A63A5E15}"/>
              </a:ext>
            </a:extLst>
          </p:cNvPr>
          <p:cNvSpPr>
            <a:spLocks noGrp="1"/>
          </p:cNvSpPr>
          <p:nvPr>
            <p:ph type="title"/>
          </p:nvPr>
        </p:nvSpPr>
        <p:spPr>
          <a:xfrm>
            <a:off x="541382" y="93213"/>
            <a:ext cx="11037474" cy="1499616"/>
          </a:xfrm>
        </p:spPr>
        <p:txBody>
          <a:bodyPr/>
          <a:lstStyle/>
          <a:p>
            <a:pPr>
              <a:lnSpc>
                <a:spcPct val="100000"/>
              </a:lnSpc>
            </a:pPr>
            <a:r>
              <a:rPr lang="en-US" sz="4400" cap="none" dirty="0">
                <a:solidFill>
                  <a:schemeClr val="tx1"/>
                </a:solidFill>
                <a:latin typeface="RanchoContempo" panose="02000303000000000000" pitchFamily="50" charset="0"/>
                <a:ea typeface="+mn-ea"/>
                <a:cs typeface="Calibri" panose="020F0502020204030204" pitchFamily="34" charset="0"/>
              </a:rPr>
              <a:t>Finance Department – Annual Operations</a:t>
            </a:r>
          </a:p>
        </p:txBody>
      </p:sp>
      <p:sp>
        <p:nvSpPr>
          <p:cNvPr id="15" name="Text Placeholder 14">
            <a:extLst>
              <a:ext uri="{FF2B5EF4-FFF2-40B4-BE49-F238E27FC236}">
                <a16:creationId xmlns:a16="http://schemas.microsoft.com/office/drawing/2014/main" id="{FF3B45D4-1B28-4AFC-9013-0EFE360B07ED}"/>
              </a:ext>
            </a:extLst>
          </p:cNvPr>
          <p:cNvSpPr>
            <a:spLocks noGrp="1"/>
          </p:cNvSpPr>
          <p:nvPr>
            <p:ph sz="half" idx="1"/>
          </p:nvPr>
        </p:nvSpPr>
        <p:spPr/>
        <p:txBody>
          <a:bodyPr/>
          <a:lstStyle/>
          <a:p>
            <a:pPr marL="285750" indent="-285750">
              <a:buFontTx/>
              <a:buChar char="-"/>
            </a:pPr>
            <a:endParaRPr lang="en-US" dirty="0"/>
          </a:p>
          <a:p>
            <a:pPr marL="285750" indent="-285750">
              <a:buFontTx/>
              <a:buChar char="-"/>
            </a:pPr>
            <a:endParaRPr lang="en-US" dirty="0"/>
          </a:p>
        </p:txBody>
      </p:sp>
      <p:pic>
        <p:nvPicPr>
          <p:cNvPr id="3" name="Picture 2" descr="A close-up of a logo&#10;&#10;Description automatically generated with medium confidence">
            <a:extLst>
              <a:ext uri="{FF2B5EF4-FFF2-40B4-BE49-F238E27FC236}">
                <a16:creationId xmlns:a16="http://schemas.microsoft.com/office/drawing/2014/main" id="{A92455B7-E176-4432-83F8-582291BB5481}"/>
              </a:ext>
            </a:extLst>
          </p:cNvPr>
          <p:cNvPicPr>
            <a:picLocks noChangeAspect="1"/>
          </p:cNvPicPr>
          <p:nvPr/>
        </p:nvPicPr>
        <p:blipFill>
          <a:blip r:embed="rId3"/>
          <a:stretch>
            <a:fillRect/>
          </a:stretch>
        </p:blipFill>
        <p:spPr>
          <a:xfrm>
            <a:off x="0" y="5756986"/>
            <a:ext cx="1082764" cy="1101013"/>
          </a:xfrm>
          <a:prstGeom prst="rect">
            <a:avLst/>
          </a:prstGeom>
        </p:spPr>
      </p:pic>
      <p:graphicFrame>
        <p:nvGraphicFramePr>
          <p:cNvPr id="12" name="Diagram 11">
            <a:extLst>
              <a:ext uri="{FF2B5EF4-FFF2-40B4-BE49-F238E27FC236}">
                <a16:creationId xmlns:a16="http://schemas.microsoft.com/office/drawing/2014/main" id="{602168F8-FAD3-489E-8A9E-D0B303B562A9}"/>
              </a:ext>
            </a:extLst>
          </p:cNvPr>
          <p:cNvGraphicFramePr/>
          <p:nvPr>
            <p:extLst>
              <p:ext uri="{D42A27DB-BD31-4B8C-83A1-F6EECF244321}">
                <p14:modId xmlns:p14="http://schemas.microsoft.com/office/powerpoint/2010/main" val="1203850109"/>
              </p:ext>
            </p:extLst>
          </p:nvPr>
        </p:nvGraphicFramePr>
        <p:xfrm>
          <a:off x="2032000" y="1452403"/>
          <a:ext cx="8128000" cy="477834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38637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A5C05-BA0C-4CB4-82DD-E46531ADB578}"/>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532642"/>
            <a:ext cx="12192000" cy="45719"/>
          </a:xfrm>
          <a:prstGeom prst="rect">
            <a:avLst/>
          </a:prstGeom>
          <a:solidFill>
            <a:srgbClr val="52AA42"/>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719068"/>
            <a:ext cx="12192000" cy="45719"/>
          </a:xfrm>
          <a:prstGeom prst="rect">
            <a:avLst/>
          </a:prstGeom>
          <a:solidFill>
            <a:srgbClr val="2727FF"/>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625855"/>
            <a:ext cx="12192000" cy="45719"/>
          </a:xfrm>
          <a:prstGeom prst="rect">
            <a:avLst/>
          </a:prstGeom>
          <a:solidFill>
            <a:schemeClr val="tx1"/>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a:xfrm>
            <a:off x="1024128" y="6412539"/>
            <a:ext cx="1855921" cy="10490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900" dirty="0">
                <a:latin typeface="RanchoContempo" panose="02000303000000000000" pitchFamily="50" charset="0"/>
              </a:rPr>
              <a:t>Rancho palos verdes</a:t>
            </a:r>
          </a:p>
        </p:txBody>
      </p:sp>
      <p:sp>
        <p:nvSpPr>
          <p:cNvPr id="10" name="Title 12">
            <a:extLst>
              <a:ext uri="{FF2B5EF4-FFF2-40B4-BE49-F238E27FC236}">
                <a16:creationId xmlns:a16="http://schemas.microsoft.com/office/drawing/2014/main" id="{E06C4BE7-19E5-482A-88A7-AD95A63A5E15}"/>
              </a:ext>
            </a:extLst>
          </p:cNvPr>
          <p:cNvSpPr>
            <a:spLocks noGrp="1"/>
          </p:cNvSpPr>
          <p:nvPr>
            <p:ph type="title"/>
          </p:nvPr>
        </p:nvSpPr>
        <p:spPr>
          <a:xfrm>
            <a:off x="541382" y="93213"/>
            <a:ext cx="11037474" cy="1499616"/>
          </a:xfrm>
        </p:spPr>
        <p:txBody>
          <a:bodyPr/>
          <a:lstStyle/>
          <a:p>
            <a:pPr>
              <a:lnSpc>
                <a:spcPct val="100000"/>
              </a:lnSpc>
            </a:pPr>
            <a:r>
              <a:rPr lang="en-US" sz="4400" cap="none" dirty="0">
                <a:solidFill>
                  <a:schemeClr val="tx1"/>
                </a:solidFill>
                <a:latin typeface="RanchoContempo" panose="02000303000000000000" pitchFamily="50" charset="0"/>
                <a:ea typeface="+mn-ea"/>
                <a:cs typeface="Calibri" panose="020F0502020204030204" pitchFamily="34" charset="0"/>
              </a:rPr>
              <a:t>Finance Department – Budget Cycle</a:t>
            </a:r>
          </a:p>
        </p:txBody>
      </p:sp>
      <p:sp>
        <p:nvSpPr>
          <p:cNvPr id="15" name="Text Placeholder 14">
            <a:extLst>
              <a:ext uri="{FF2B5EF4-FFF2-40B4-BE49-F238E27FC236}">
                <a16:creationId xmlns:a16="http://schemas.microsoft.com/office/drawing/2014/main" id="{FF3B45D4-1B28-4AFC-9013-0EFE360B07ED}"/>
              </a:ext>
            </a:extLst>
          </p:cNvPr>
          <p:cNvSpPr>
            <a:spLocks noGrp="1"/>
          </p:cNvSpPr>
          <p:nvPr>
            <p:ph sz="half" idx="1"/>
          </p:nvPr>
        </p:nvSpPr>
        <p:spPr/>
        <p:txBody>
          <a:bodyPr/>
          <a:lstStyle/>
          <a:p>
            <a:pPr marL="285750" indent="-285750">
              <a:buFontTx/>
              <a:buChar char="-"/>
            </a:pPr>
            <a:endParaRPr lang="en-US" dirty="0"/>
          </a:p>
          <a:p>
            <a:pPr marL="285750" indent="-285750">
              <a:buFontTx/>
              <a:buChar char="-"/>
            </a:pPr>
            <a:endParaRPr lang="en-US" dirty="0"/>
          </a:p>
        </p:txBody>
      </p:sp>
      <p:pic>
        <p:nvPicPr>
          <p:cNvPr id="3" name="Picture 2" descr="A close-up of a logo&#10;&#10;Description automatically generated with medium confidence">
            <a:extLst>
              <a:ext uri="{FF2B5EF4-FFF2-40B4-BE49-F238E27FC236}">
                <a16:creationId xmlns:a16="http://schemas.microsoft.com/office/drawing/2014/main" id="{A92455B7-E176-4432-83F8-582291BB5481}"/>
              </a:ext>
            </a:extLst>
          </p:cNvPr>
          <p:cNvPicPr>
            <a:picLocks noChangeAspect="1"/>
          </p:cNvPicPr>
          <p:nvPr/>
        </p:nvPicPr>
        <p:blipFill>
          <a:blip r:embed="rId3"/>
          <a:stretch>
            <a:fillRect/>
          </a:stretch>
        </p:blipFill>
        <p:spPr>
          <a:xfrm>
            <a:off x="0" y="5756986"/>
            <a:ext cx="1082764" cy="1101013"/>
          </a:xfrm>
          <a:prstGeom prst="rect">
            <a:avLst/>
          </a:prstGeom>
        </p:spPr>
      </p:pic>
      <p:graphicFrame>
        <p:nvGraphicFramePr>
          <p:cNvPr id="4" name="Diagram 3">
            <a:extLst>
              <a:ext uri="{FF2B5EF4-FFF2-40B4-BE49-F238E27FC236}">
                <a16:creationId xmlns:a16="http://schemas.microsoft.com/office/drawing/2014/main" id="{96AE20B1-1CAE-4719-8B33-74B420D6727A}"/>
              </a:ext>
            </a:extLst>
          </p:cNvPr>
          <p:cNvGraphicFramePr/>
          <p:nvPr>
            <p:extLst>
              <p:ext uri="{D42A27DB-BD31-4B8C-83A1-F6EECF244321}">
                <p14:modId xmlns:p14="http://schemas.microsoft.com/office/powerpoint/2010/main" val="1602244273"/>
              </p:ext>
            </p:extLst>
          </p:nvPr>
        </p:nvGraphicFramePr>
        <p:xfrm>
          <a:off x="1740575" y="1384459"/>
          <a:ext cx="9200328" cy="476035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4271500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A5C05-BA0C-4CB4-82DD-E46531ADB578}"/>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532642"/>
            <a:ext cx="12192000" cy="45719"/>
          </a:xfrm>
          <a:prstGeom prst="rect">
            <a:avLst/>
          </a:prstGeom>
          <a:solidFill>
            <a:srgbClr val="52AA42"/>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719068"/>
            <a:ext cx="12192000" cy="45719"/>
          </a:xfrm>
          <a:prstGeom prst="rect">
            <a:avLst/>
          </a:prstGeom>
          <a:solidFill>
            <a:srgbClr val="2727FF"/>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625855"/>
            <a:ext cx="12192000" cy="45719"/>
          </a:xfrm>
          <a:prstGeom prst="rect">
            <a:avLst/>
          </a:prstGeom>
          <a:solidFill>
            <a:schemeClr val="tx1"/>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a:xfrm>
            <a:off x="1024128" y="6412539"/>
            <a:ext cx="1855921" cy="10490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900" dirty="0">
                <a:latin typeface="RanchoContempo" panose="02000303000000000000" pitchFamily="50" charset="0"/>
              </a:rPr>
              <a:t>Rancho palos verdes</a:t>
            </a:r>
          </a:p>
        </p:txBody>
      </p:sp>
      <p:sp>
        <p:nvSpPr>
          <p:cNvPr id="10" name="Title 12">
            <a:extLst>
              <a:ext uri="{FF2B5EF4-FFF2-40B4-BE49-F238E27FC236}">
                <a16:creationId xmlns:a16="http://schemas.microsoft.com/office/drawing/2014/main" id="{E06C4BE7-19E5-482A-88A7-AD95A63A5E15}"/>
              </a:ext>
            </a:extLst>
          </p:cNvPr>
          <p:cNvSpPr>
            <a:spLocks noGrp="1"/>
          </p:cNvSpPr>
          <p:nvPr>
            <p:ph type="title"/>
          </p:nvPr>
        </p:nvSpPr>
        <p:spPr>
          <a:xfrm>
            <a:off x="541382" y="93213"/>
            <a:ext cx="11037474" cy="1499616"/>
          </a:xfrm>
        </p:spPr>
        <p:txBody>
          <a:bodyPr/>
          <a:lstStyle/>
          <a:p>
            <a:pPr>
              <a:lnSpc>
                <a:spcPct val="100000"/>
              </a:lnSpc>
            </a:pPr>
            <a:r>
              <a:rPr lang="en-US" sz="4400" cap="none" dirty="0">
                <a:solidFill>
                  <a:schemeClr val="tx1"/>
                </a:solidFill>
                <a:latin typeface="RanchoContempo" panose="02000303000000000000" pitchFamily="50" charset="0"/>
                <a:ea typeface="+mn-ea"/>
                <a:cs typeface="Calibri" panose="020F0502020204030204" pitchFamily="34" charset="0"/>
              </a:rPr>
              <a:t>Finance Department – Compliance &amp; Regulatory Reporting</a:t>
            </a:r>
          </a:p>
        </p:txBody>
      </p:sp>
      <p:sp>
        <p:nvSpPr>
          <p:cNvPr id="15" name="Text Placeholder 14">
            <a:extLst>
              <a:ext uri="{FF2B5EF4-FFF2-40B4-BE49-F238E27FC236}">
                <a16:creationId xmlns:a16="http://schemas.microsoft.com/office/drawing/2014/main" id="{FF3B45D4-1B28-4AFC-9013-0EFE360B07ED}"/>
              </a:ext>
            </a:extLst>
          </p:cNvPr>
          <p:cNvSpPr>
            <a:spLocks noGrp="1"/>
          </p:cNvSpPr>
          <p:nvPr>
            <p:ph sz="half" idx="1"/>
          </p:nvPr>
        </p:nvSpPr>
        <p:spPr/>
        <p:txBody>
          <a:bodyPr/>
          <a:lstStyle/>
          <a:p>
            <a:pPr marL="285750" indent="-285750">
              <a:buFontTx/>
              <a:buChar char="-"/>
            </a:pPr>
            <a:endParaRPr lang="en-US" dirty="0"/>
          </a:p>
          <a:p>
            <a:pPr marL="285750" indent="-285750">
              <a:buFontTx/>
              <a:buChar char="-"/>
            </a:pPr>
            <a:endParaRPr lang="en-US" dirty="0"/>
          </a:p>
        </p:txBody>
      </p:sp>
      <p:pic>
        <p:nvPicPr>
          <p:cNvPr id="3" name="Picture 2" descr="A close-up of a logo&#10;&#10;Description automatically generated with medium confidence">
            <a:extLst>
              <a:ext uri="{FF2B5EF4-FFF2-40B4-BE49-F238E27FC236}">
                <a16:creationId xmlns:a16="http://schemas.microsoft.com/office/drawing/2014/main" id="{A92455B7-E176-4432-83F8-582291BB5481}"/>
              </a:ext>
            </a:extLst>
          </p:cNvPr>
          <p:cNvPicPr>
            <a:picLocks noChangeAspect="1"/>
          </p:cNvPicPr>
          <p:nvPr/>
        </p:nvPicPr>
        <p:blipFill>
          <a:blip r:embed="rId3"/>
          <a:stretch>
            <a:fillRect/>
          </a:stretch>
        </p:blipFill>
        <p:spPr>
          <a:xfrm>
            <a:off x="0" y="5756986"/>
            <a:ext cx="1082764" cy="1101013"/>
          </a:xfrm>
          <a:prstGeom prst="rect">
            <a:avLst/>
          </a:prstGeom>
        </p:spPr>
      </p:pic>
      <p:graphicFrame>
        <p:nvGraphicFramePr>
          <p:cNvPr id="12" name="Diagram 11">
            <a:extLst>
              <a:ext uri="{FF2B5EF4-FFF2-40B4-BE49-F238E27FC236}">
                <a16:creationId xmlns:a16="http://schemas.microsoft.com/office/drawing/2014/main" id="{602168F8-FAD3-489E-8A9E-D0B303B562A9}"/>
              </a:ext>
            </a:extLst>
          </p:cNvPr>
          <p:cNvGraphicFramePr/>
          <p:nvPr>
            <p:extLst>
              <p:ext uri="{D42A27DB-BD31-4B8C-83A1-F6EECF244321}">
                <p14:modId xmlns:p14="http://schemas.microsoft.com/office/powerpoint/2010/main" val="3984278637"/>
              </p:ext>
            </p:extLst>
          </p:nvPr>
        </p:nvGraphicFramePr>
        <p:xfrm>
          <a:off x="2032000" y="1816110"/>
          <a:ext cx="8128000" cy="441463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802641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A5C05-BA0C-4CB4-82DD-E46531ADB578}"/>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532642"/>
            <a:ext cx="12192000" cy="45719"/>
          </a:xfrm>
          <a:prstGeom prst="rect">
            <a:avLst/>
          </a:prstGeom>
          <a:solidFill>
            <a:srgbClr val="52AA42"/>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719068"/>
            <a:ext cx="12192000" cy="45719"/>
          </a:xfrm>
          <a:prstGeom prst="rect">
            <a:avLst/>
          </a:prstGeom>
          <a:solidFill>
            <a:srgbClr val="2727FF"/>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625855"/>
            <a:ext cx="12192000" cy="45719"/>
          </a:xfrm>
          <a:prstGeom prst="rect">
            <a:avLst/>
          </a:prstGeom>
          <a:solidFill>
            <a:schemeClr val="tx1"/>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a:xfrm>
            <a:off x="1024128" y="6412539"/>
            <a:ext cx="1855921" cy="10490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900" dirty="0">
                <a:latin typeface="RanchoContempo" panose="02000303000000000000" pitchFamily="50" charset="0"/>
              </a:rPr>
              <a:t>Rancho palos verdes</a:t>
            </a:r>
          </a:p>
        </p:txBody>
      </p:sp>
      <p:pic>
        <p:nvPicPr>
          <p:cNvPr id="3" name="Picture 2" descr="A close-up of a logo&#10;&#10;Description automatically generated with medium confidence">
            <a:extLst>
              <a:ext uri="{FF2B5EF4-FFF2-40B4-BE49-F238E27FC236}">
                <a16:creationId xmlns:a16="http://schemas.microsoft.com/office/drawing/2014/main" id="{A92455B7-E176-4432-83F8-582291BB5481}"/>
              </a:ext>
            </a:extLst>
          </p:cNvPr>
          <p:cNvPicPr>
            <a:picLocks noChangeAspect="1"/>
          </p:cNvPicPr>
          <p:nvPr/>
        </p:nvPicPr>
        <p:blipFill>
          <a:blip r:embed="rId3"/>
          <a:stretch>
            <a:fillRect/>
          </a:stretch>
        </p:blipFill>
        <p:spPr>
          <a:xfrm>
            <a:off x="0" y="5756986"/>
            <a:ext cx="1082764" cy="1101013"/>
          </a:xfrm>
          <a:prstGeom prst="rect">
            <a:avLst/>
          </a:prstGeom>
        </p:spPr>
      </p:pic>
      <p:sp>
        <p:nvSpPr>
          <p:cNvPr id="10" name="Title 12">
            <a:extLst>
              <a:ext uri="{FF2B5EF4-FFF2-40B4-BE49-F238E27FC236}">
                <a16:creationId xmlns:a16="http://schemas.microsoft.com/office/drawing/2014/main" id="{E06C4BE7-19E5-482A-88A7-AD95A63A5E15}"/>
              </a:ext>
            </a:extLst>
          </p:cNvPr>
          <p:cNvSpPr>
            <a:spLocks noGrp="1"/>
          </p:cNvSpPr>
          <p:nvPr>
            <p:ph type="title"/>
          </p:nvPr>
        </p:nvSpPr>
        <p:spPr>
          <a:xfrm>
            <a:off x="624689" y="-171574"/>
            <a:ext cx="10739237" cy="1736725"/>
          </a:xfrm>
        </p:spPr>
        <p:txBody>
          <a:bodyPr/>
          <a:lstStyle/>
          <a:p>
            <a:pPr>
              <a:lnSpc>
                <a:spcPct val="100000"/>
              </a:lnSpc>
            </a:pPr>
            <a:r>
              <a:rPr lang="en-US" sz="4400" cap="none" dirty="0">
                <a:solidFill>
                  <a:schemeClr val="tx1"/>
                </a:solidFill>
                <a:latin typeface="RanchoContempo" panose="02000303000000000000" pitchFamily="50" charset="0"/>
                <a:ea typeface="+mn-ea"/>
                <a:cs typeface="Calibri" panose="020F0502020204030204" pitchFamily="34" charset="0"/>
              </a:rPr>
              <a:t>Finance Department – Areas of Focus</a:t>
            </a:r>
          </a:p>
        </p:txBody>
      </p:sp>
      <p:graphicFrame>
        <p:nvGraphicFramePr>
          <p:cNvPr id="6" name="Diagram 5">
            <a:extLst>
              <a:ext uri="{FF2B5EF4-FFF2-40B4-BE49-F238E27FC236}">
                <a16:creationId xmlns:a16="http://schemas.microsoft.com/office/drawing/2014/main" id="{FDC1BE14-4046-4374-9906-960680C0B976}"/>
              </a:ext>
            </a:extLst>
          </p:cNvPr>
          <p:cNvGraphicFramePr/>
          <p:nvPr>
            <p:extLst>
              <p:ext uri="{D42A27DB-BD31-4B8C-83A1-F6EECF244321}">
                <p14:modId xmlns:p14="http://schemas.microsoft.com/office/powerpoint/2010/main" val="752594634"/>
              </p:ext>
            </p:extLst>
          </p:nvPr>
        </p:nvGraphicFramePr>
        <p:xfrm>
          <a:off x="2032000" y="1329070"/>
          <a:ext cx="8128000" cy="48092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534233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A5C05-BA0C-4CB4-82DD-E46531ADB578}"/>
              </a:ext>
            </a:extLst>
          </p:cNvPr>
          <p:cNvSpPr/>
          <p:nvPr/>
        </p:nvSpPr>
        <p:spPr>
          <a:xfrm>
            <a:off x="0" y="-5825"/>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7" name="Rectangle 6"/>
          <p:cNvSpPr/>
          <p:nvPr/>
        </p:nvSpPr>
        <p:spPr>
          <a:xfrm>
            <a:off x="0" y="6532642"/>
            <a:ext cx="12192000" cy="45719"/>
          </a:xfrm>
          <a:prstGeom prst="rect">
            <a:avLst/>
          </a:prstGeom>
          <a:solidFill>
            <a:srgbClr val="52AA42"/>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719068"/>
            <a:ext cx="12192000" cy="45719"/>
          </a:xfrm>
          <a:prstGeom prst="rect">
            <a:avLst/>
          </a:prstGeom>
          <a:solidFill>
            <a:srgbClr val="2727FF"/>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625855"/>
            <a:ext cx="12192000" cy="45719"/>
          </a:xfrm>
          <a:prstGeom prst="rect">
            <a:avLst/>
          </a:prstGeom>
          <a:solidFill>
            <a:schemeClr val="tx1"/>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a:xfrm>
            <a:off x="1024128" y="6412539"/>
            <a:ext cx="1855921" cy="10490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900" dirty="0">
                <a:latin typeface="RanchoContempo" panose="02000303000000000000" pitchFamily="50" charset="0"/>
              </a:rPr>
              <a:t>Rancho palos verdes</a:t>
            </a:r>
          </a:p>
        </p:txBody>
      </p:sp>
      <p:sp>
        <p:nvSpPr>
          <p:cNvPr id="15" name="Text Placeholder 14">
            <a:extLst>
              <a:ext uri="{FF2B5EF4-FFF2-40B4-BE49-F238E27FC236}">
                <a16:creationId xmlns:a16="http://schemas.microsoft.com/office/drawing/2014/main" id="{FF3B45D4-1B28-4AFC-9013-0EFE360B07ED}"/>
              </a:ext>
            </a:extLst>
          </p:cNvPr>
          <p:cNvSpPr>
            <a:spLocks noGrp="1"/>
          </p:cNvSpPr>
          <p:nvPr>
            <p:ph type="body" sz="half" idx="2"/>
          </p:nvPr>
        </p:nvSpPr>
        <p:spPr>
          <a:xfrm>
            <a:off x="1024127" y="2689934"/>
            <a:ext cx="7400782" cy="3329866"/>
          </a:xfrm>
        </p:spPr>
        <p:txBody>
          <a:bodyPr/>
          <a:lstStyle/>
          <a:p>
            <a:pPr marL="285750" indent="-285750">
              <a:buFontTx/>
              <a:buChar char="-"/>
            </a:pPr>
            <a:endParaRPr lang="en-US" dirty="0"/>
          </a:p>
          <a:p>
            <a:pPr marL="285750" indent="-285750">
              <a:buFontTx/>
              <a:buChar char="-"/>
            </a:pPr>
            <a:endParaRPr lang="en-US" dirty="0"/>
          </a:p>
        </p:txBody>
      </p:sp>
      <p:pic>
        <p:nvPicPr>
          <p:cNvPr id="3" name="Picture 2" descr="A close-up of a logo&#10;&#10;Description automatically generated with medium confidence">
            <a:extLst>
              <a:ext uri="{FF2B5EF4-FFF2-40B4-BE49-F238E27FC236}">
                <a16:creationId xmlns:a16="http://schemas.microsoft.com/office/drawing/2014/main" id="{A92455B7-E176-4432-83F8-582291BB5481}"/>
              </a:ext>
            </a:extLst>
          </p:cNvPr>
          <p:cNvPicPr>
            <a:picLocks noChangeAspect="1"/>
          </p:cNvPicPr>
          <p:nvPr/>
        </p:nvPicPr>
        <p:blipFill>
          <a:blip r:embed="rId3"/>
          <a:stretch>
            <a:fillRect/>
          </a:stretch>
        </p:blipFill>
        <p:spPr>
          <a:xfrm>
            <a:off x="0" y="5756986"/>
            <a:ext cx="1082764" cy="1101013"/>
          </a:xfrm>
          <a:prstGeom prst="rect">
            <a:avLst/>
          </a:prstGeom>
        </p:spPr>
      </p:pic>
      <p:sp>
        <p:nvSpPr>
          <p:cNvPr id="10" name="Title 12">
            <a:extLst>
              <a:ext uri="{FF2B5EF4-FFF2-40B4-BE49-F238E27FC236}">
                <a16:creationId xmlns:a16="http://schemas.microsoft.com/office/drawing/2014/main" id="{E06C4BE7-19E5-482A-88A7-AD95A63A5E15}"/>
              </a:ext>
            </a:extLst>
          </p:cNvPr>
          <p:cNvSpPr>
            <a:spLocks noGrp="1"/>
          </p:cNvSpPr>
          <p:nvPr>
            <p:ph type="title"/>
          </p:nvPr>
        </p:nvSpPr>
        <p:spPr>
          <a:xfrm>
            <a:off x="-382555" y="-588724"/>
            <a:ext cx="12733382" cy="1736725"/>
          </a:xfrm>
        </p:spPr>
        <p:txBody>
          <a:bodyPr/>
          <a:lstStyle/>
          <a:p>
            <a:pPr algn="ctr">
              <a:lnSpc>
                <a:spcPct val="100000"/>
              </a:lnSpc>
            </a:pPr>
            <a:r>
              <a:rPr lang="en-US" sz="3600" cap="none" dirty="0">
                <a:solidFill>
                  <a:schemeClr val="tx1"/>
                </a:solidFill>
                <a:latin typeface="RanchoContempo" panose="02000303000000000000" pitchFamily="50" charset="0"/>
                <a:ea typeface="+mn-ea"/>
                <a:cs typeface="Calibri" panose="020F0502020204030204" pitchFamily="34" charset="0"/>
              </a:rPr>
              <a:t>Public Works Department Organizational Chart</a:t>
            </a:r>
          </a:p>
        </p:txBody>
      </p:sp>
      <p:pic>
        <p:nvPicPr>
          <p:cNvPr id="5" name="Picture 4" descr="Diagram&#10;&#10;Description automatically generated">
            <a:extLst>
              <a:ext uri="{FF2B5EF4-FFF2-40B4-BE49-F238E27FC236}">
                <a16:creationId xmlns:a16="http://schemas.microsoft.com/office/drawing/2014/main" id="{95EBABC8-82EF-418D-BBF6-C9C5D263F9CF}"/>
              </a:ext>
            </a:extLst>
          </p:cNvPr>
          <p:cNvPicPr>
            <a:picLocks noChangeAspect="1"/>
          </p:cNvPicPr>
          <p:nvPr/>
        </p:nvPicPr>
        <p:blipFill rotWithShape="1">
          <a:blip r:embed="rId4"/>
          <a:srcRect l="4114" t="10633" r="3076" b="1152"/>
          <a:stretch/>
        </p:blipFill>
        <p:spPr>
          <a:xfrm>
            <a:off x="1202937" y="661539"/>
            <a:ext cx="9964935" cy="5701610"/>
          </a:xfrm>
          <a:prstGeom prst="rect">
            <a:avLst/>
          </a:prstGeom>
        </p:spPr>
      </p:pic>
    </p:spTree>
    <p:extLst>
      <p:ext uri="{BB962C8B-B14F-4D97-AF65-F5344CB8AC3E}">
        <p14:creationId xmlns:p14="http://schemas.microsoft.com/office/powerpoint/2010/main" val="148868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90A5C05-BA0C-4CB4-82DD-E46531ADB578}"/>
              </a:ext>
            </a:extLst>
          </p:cNvPr>
          <p:cNvSpPr/>
          <p:nvPr/>
        </p:nvSpPr>
        <p:spPr>
          <a:xfrm>
            <a:off x="0" y="0"/>
            <a:ext cx="12192000" cy="6858000"/>
          </a:xfrm>
          <a:prstGeom prst="rect">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0" y="6532642"/>
            <a:ext cx="12192000" cy="45719"/>
          </a:xfrm>
          <a:prstGeom prst="rect">
            <a:avLst/>
          </a:prstGeom>
          <a:solidFill>
            <a:srgbClr val="52AA42"/>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6719068"/>
            <a:ext cx="12192000" cy="45719"/>
          </a:xfrm>
          <a:prstGeom prst="rect">
            <a:avLst/>
          </a:prstGeom>
          <a:solidFill>
            <a:srgbClr val="2727FF"/>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6625855"/>
            <a:ext cx="12192000" cy="45719"/>
          </a:xfrm>
          <a:prstGeom prst="rect">
            <a:avLst/>
          </a:prstGeom>
          <a:solidFill>
            <a:schemeClr val="tx1"/>
          </a:solidFill>
          <a:ln>
            <a:solidFill>
              <a:srgbClr val="2E2B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3"/>
          <p:cNvSpPr txBox="1">
            <a:spLocks/>
          </p:cNvSpPr>
          <p:nvPr/>
        </p:nvSpPr>
        <p:spPr>
          <a:xfrm>
            <a:off x="1024128" y="6412539"/>
            <a:ext cx="1855921" cy="104906"/>
          </a:xfrm>
          <a:prstGeom prst="rect">
            <a:avLst/>
          </a:prstGeom>
        </p:spPr>
        <p:txBody>
          <a:bodyPr vert="horz" lIns="91440" tIns="45720" rIns="91440" bIns="45720" rtlCol="0" anchor="ctr">
            <a:no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en-US" sz="900" dirty="0">
                <a:latin typeface="RanchoContempo" panose="02000303000000000000" pitchFamily="50" charset="0"/>
              </a:rPr>
              <a:t>Rancho palos verdes</a:t>
            </a:r>
          </a:p>
        </p:txBody>
      </p:sp>
      <p:sp>
        <p:nvSpPr>
          <p:cNvPr id="10" name="Title 12">
            <a:extLst>
              <a:ext uri="{FF2B5EF4-FFF2-40B4-BE49-F238E27FC236}">
                <a16:creationId xmlns:a16="http://schemas.microsoft.com/office/drawing/2014/main" id="{E06C4BE7-19E5-482A-88A7-AD95A63A5E15}"/>
              </a:ext>
            </a:extLst>
          </p:cNvPr>
          <p:cNvSpPr>
            <a:spLocks noGrp="1"/>
          </p:cNvSpPr>
          <p:nvPr>
            <p:ph type="title"/>
          </p:nvPr>
        </p:nvSpPr>
        <p:spPr/>
        <p:txBody>
          <a:bodyPr/>
          <a:lstStyle/>
          <a:p>
            <a:pPr>
              <a:lnSpc>
                <a:spcPct val="100000"/>
              </a:lnSpc>
            </a:pPr>
            <a:r>
              <a:rPr lang="en-US" sz="4400" cap="none" dirty="0">
                <a:solidFill>
                  <a:schemeClr val="tx1"/>
                </a:solidFill>
                <a:latin typeface="RanchoContempo" panose="02000303000000000000" pitchFamily="50" charset="0"/>
                <a:ea typeface="+mn-ea"/>
                <a:cs typeface="Calibri" panose="020F0502020204030204" pitchFamily="34" charset="0"/>
              </a:rPr>
              <a:t>Public Works Department</a:t>
            </a:r>
          </a:p>
        </p:txBody>
      </p:sp>
      <p:sp>
        <p:nvSpPr>
          <p:cNvPr id="15" name="Text Placeholder 14">
            <a:extLst>
              <a:ext uri="{FF2B5EF4-FFF2-40B4-BE49-F238E27FC236}">
                <a16:creationId xmlns:a16="http://schemas.microsoft.com/office/drawing/2014/main" id="{FF3B45D4-1B28-4AFC-9013-0EFE360B07ED}"/>
              </a:ext>
            </a:extLst>
          </p:cNvPr>
          <p:cNvSpPr>
            <a:spLocks noGrp="1"/>
          </p:cNvSpPr>
          <p:nvPr>
            <p:ph sz="half" idx="1"/>
          </p:nvPr>
        </p:nvSpPr>
        <p:spPr/>
        <p:txBody>
          <a:bodyPr/>
          <a:lstStyle/>
          <a:p>
            <a:pPr marL="285750" indent="-285750">
              <a:buFontTx/>
              <a:buChar char="-"/>
            </a:pPr>
            <a:endParaRPr lang="en-US" dirty="0"/>
          </a:p>
          <a:p>
            <a:pPr marL="285750" indent="-285750">
              <a:buFontTx/>
              <a:buChar char="-"/>
            </a:pPr>
            <a:endParaRPr lang="en-US" dirty="0"/>
          </a:p>
        </p:txBody>
      </p:sp>
      <p:sp>
        <p:nvSpPr>
          <p:cNvPr id="4" name="Content Placeholder 3">
            <a:extLst>
              <a:ext uri="{FF2B5EF4-FFF2-40B4-BE49-F238E27FC236}">
                <a16:creationId xmlns:a16="http://schemas.microsoft.com/office/drawing/2014/main" id="{599F691F-162F-4A03-BCC2-88772404D357}"/>
              </a:ext>
            </a:extLst>
          </p:cNvPr>
          <p:cNvSpPr>
            <a:spLocks noGrp="1"/>
          </p:cNvSpPr>
          <p:nvPr>
            <p:ph sz="half" idx="2"/>
          </p:nvPr>
        </p:nvSpPr>
        <p:spPr>
          <a:xfrm>
            <a:off x="1218144" y="2163374"/>
            <a:ext cx="4748090" cy="4023360"/>
          </a:xfrm>
        </p:spPr>
        <p:txBody>
          <a:bodyPr/>
          <a:lstStyle/>
          <a:p>
            <a:pPr marL="344488" marR="0" lvl="0" indent="-344488" algn="just">
              <a:lnSpc>
                <a:spcPct val="107000"/>
              </a:lnSpc>
              <a:spcBef>
                <a:spcPts val="0"/>
              </a:spcBef>
              <a:spcAft>
                <a:spcPts val="0"/>
              </a:spcAft>
              <a:buClr>
                <a:srgbClr val="52AA42"/>
              </a:buCl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Calibri" panose="020F0502020204030204" pitchFamily="34" charset="0"/>
              </a:rPr>
              <a:t>Asset management of approximately 150 miles of public streets with associated curb and gutters, sidewalks, guardrails, and pavement markings;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4488" marR="0" lvl="0" indent="-344488" algn="just">
              <a:lnSpc>
                <a:spcPct val="107000"/>
              </a:lnSpc>
              <a:spcBef>
                <a:spcPts val="0"/>
              </a:spcBef>
              <a:spcAft>
                <a:spcPts val="0"/>
              </a:spcAft>
              <a:buClr>
                <a:srgbClr val="52AA42"/>
              </a:buCl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Calibri" panose="020F0502020204030204" pitchFamily="34" charset="0"/>
              </a:rPr>
              <a:t>Traffic engineering and operations including congestion mitigation, traffic calming, and management of approximately 16 traffic signals, 7,000 traffic signs, and 1,750 streets;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4488" marR="0" lvl="0" indent="-344488" algn="just">
              <a:lnSpc>
                <a:spcPct val="107000"/>
              </a:lnSpc>
              <a:spcBef>
                <a:spcPts val="0"/>
              </a:spcBef>
              <a:spcAft>
                <a:spcPts val="0"/>
              </a:spcAft>
              <a:buClr>
                <a:srgbClr val="52AA42"/>
              </a:buCl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Calibri" panose="020F0502020204030204" pitchFamily="34" charset="0"/>
              </a:rPr>
              <a:t>Transit coordination;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4488" marR="0" lvl="0" indent="-344488" algn="just">
              <a:lnSpc>
                <a:spcPct val="107000"/>
              </a:lnSpc>
              <a:spcBef>
                <a:spcPts val="0"/>
              </a:spcBef>
              <a:spcAft>
                <a:spcPts val="800"/>
              </a:spcAft>
              <a:buClr>
                <a:srgbClr val="52AA42"/>
              </a:buCl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Calibri" panose="020F0502020204030204" pitchFamily="34" charset="0"/>
              </a:rPr>
              <a:t>Permit parking program;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buClr>
                <a:srgbClr val="52AA42"/>
              </a:buClr>
              <a:buFont typeface="Wingdings" panose="05000000000000000000" pitchFamily="2" charset="2"/>
              <a:buChar char="v"/>
            </a:pPr>
            <a:endParaRPr lang="en-US" dirty="0"/>
          </a:p>
        </p:txBody>
      </p:sp>
      <p:pic>
        <p:nvPicPr>
          <p:cNvPr id="3" name="Picture 2" descr="A close-up of a logo&#10;&#10;Description automatically generated with medium confidence">
            <a:extLst>
              <a:ext uri="{FF2B5EF4-FFF2-40B4-BE49-F238E27FC236}">
                <a16:creationId xmlns:a16="http://schemas.microsoft.com/office/drawing/2014/main" id="{A92455B7-E176-4432-83F8-582291BB5481}"/>
              </a:ext>
            </a:extLst>
          </p:cNvPr>
          <p:cNvPicPr>
            <a:picLocks noChangeAspect="1"/>
          </p:cNvPicPr>
          <p:nvPr/>
        </p:nvPicPr>
        <p:blipFill>
          <a:blip r:embed="rId3"/>
          <a:stretch>
            <a:fillRect/>
          </a:stretch>
        </p:blipFill>
        <p:spPr>
          <a:xfrm>
            <a:off x="0" y="5756986"/>
            <a:ext cx="1082764" cy="1101013"/>
          </a:xfrm>
          <a:prstGeom prst="rect">
            <a:avLst/>
          </a:prstGeom>
        </p:spPr>
      </p:pic>
      <p:sp>
        <p:nvSpPr>
          <p:cNvPr id="12" name="Content Placeholder 3">
            <a:extLst>
              <a:ext uri="{FF2B5EF4-FFF2-40B4-BE49-F238E27FC236}">
                <a16:creationId xmlns:a16="http://schemas.microsoft.com/office/drawing/2014/main" id="{27A8F27D-4362-4C86-9285-29C52105CB69}"/>
              </a:ext>
            </a:extLst>
          </p:cNvPr>
          <p:cNvSpPr txBox="1">
            <a:spLocks/>
          </p:cNvSpPr>
          <p:nvPr/>
        </p:nvSpPr>
        <p:spPr>
          <a:xfrm>
            <a:off x="6705072" y="2163374"/>
            <a:ext cx="4748090"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a:buClr>
                <a:srgbClr val="52AA42"/>
              </a:buClr>
              <a:buFont typeface="Wingdings" panose="05000000000000000000" pitchFamily="2" charset="2"/>
              <a:buChar char="v"/>
            </a:pPr>
            <a:endParaRPr lang="en-US" dirty="0"/>
          </a:p>
        </p:txBody>
      </p:sp>
      <p:sp>
        <p:nvSpPr>
          <p:cNvPr id="13" name="Content Placeholder 3">
            <a:extLst>
              <a:ext uri="{FF2B5EF4-FFF2-40B4-BE49-F238E27FC236}">
                <a16:creationId xmlns:a16="http://schemas.microsoft.com/office/drawing/2014/main" id="{CAE65CF5-B89F-4B5E-B326-05314282745F}"/>
              </a:ext>
            </a:extLst>
          </p:cNvPr>
          <p:cNvSpPr txBox="1">
            <a:spLocks/>
          </p:cNvSpPr>
          <p:nvPr/>
        </p:nvSpPr>
        <p:spPr>
          <a:xfrm>
            <a:off x="6520863" y="2132326"/>
            <a:ext cx="4748090"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2"/>
              </a:buClr>
              <a:buFont typeface="Wingdings 3" pitchFamily="18" charset="2"/>
              <a:buChar char=""/>
              <a:defRPr sz="1400" kern="1200">
                <a:solidFill>
                  <a:schemeClr val="tx1"/>
                </a:solidFill>
                <a:latin typeface="+mn-lt"/>
                <a:ea typeface="+mn-ea"/>
                <a:cs typeface="+mn-cs"/>
              </a:defRPr>
            </a:lvl9pPr>
          </a:lstStyle>
          <a:p>
            <a:pPr marL="288925" marR="0" lvl="0" indent="-288925" algn="just">
              <a:lnSpc>
                <a:spcPct val="107000"/>
              </a:lnSpc>
              <a:spcBef>
                <a:spcPts val="0"/>
              </a:spcBef>
              <a:spcAft>
                <a:spcPts val="0"/>
              </a:spcAft>
              <a:buClr>
                <a:srgbClr val="52AA42"/>
              </a:buCl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Calibri" panose="020F0502020204030204" pitchFamily="34" charset="0"/>
              </a:rPr>
              <a:t>Stormwater program including the City’s drainage system and stormwater quality management programs;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8925" marR="0" lvl="0" indent="-288925" algn="just">
              <a:lnSpc>
                <a:spcPct val="107000"/>
              </a:lnSpc>
              <a:spcBef>
                <a:spcPts val="0"/>
              </a:spcBef>
              <a:spcAft>
                <a:spcPts val="0"/>
              </a:spcAft>
              <a:buClr>
                <a:srgbClr val="52AA42"/>
              </a:buCl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Calibri" panose="020F0502020204030204" pitchFamily="34" charset="0"/>
              </a:rPr>
              <a:t>Permitting and inspection in the public right-of for utility work including Small Wireless Facilities;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288925" marR="0" lvl="0" indent="-288925" algn="just">
              <a:lnSpc>
                <a:spcPct val="107000"/>
              </a:lnSpc>
              <a:spcBef>
                <a:spcPts val="0"/>
              </a:spcBef>
              <a:spcAft>
                <a:spcPts val="800"/>
              </a:spcAft>
              <a:buClr>
                <a:srgbClr val="52AA42"/>
              </a:buClr>
              <a:buFont typeface="Wingdings" panose="05000000000000000000" pitchFamily="2" charset="2"/>
              <a:buChar char="v"/>
            </a:pPr>
            <a:r>
              <a:rPr lang="en-US" sz="1800" dirty="0">
                <a:effectLst/>
                <a:latin typeface="Calibri" panose="020F0502020204030204" pitchFamily="34" charset="0"/>
                <a:ea typeface="Calibri" panose="020F0502020204030204" pitchFamily="34" charset="0"/>
                <a:cs typeface="Calibri" panose="020F0502020204030204" pitchFamily="34" charset="0"/>
              </a:rPr>
              <a:t>Asset management and operation of the sanitary sewer collection for the Abalone Cove Sanitary Sewer District comprised of 270 households;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0"/>
              </a:spcBef>
              <a:spcAft>
                <a:spcPts val="0"/>
              </a:spcAft>
              <a:buClr>
                <a:srgbClr val="52AA42"/>
              </a:buClr>
              <a:buFont typeface="Wingdings" panose="05000000000000000000" pitchFamily="2" charset="2"/>
              <a:buChar char="v"/>
            </a:pPr>
            <a:endParaRPr lang="en-US" dirty="0"/>
          </a:p>
        </p:txBody>
      </p:sp>
    </p:spTree>
    <p:extLst>
      <p:ext uri="{BB962C8B-B14F-4D97-AF65-F5344CB8AC3E}">
        <p14:creationId xmlns:p14="http://schemas.microsoft.com/office/powerpoint/2010/main" val="30227061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4825F1AF-8DBC-4E3D-9F3D-688338DA83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10585</TotalTime>
  <Words>1812</Words>
  <Application>Microsoft Office PowerPoint</Application>
  <PresentationFormat>Widescreen</PresentationFormat>
  <Paragraphs>238</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RanchoContempo</vt:lpstr>
      <vt:lpstr>Tw Cen MT</vt:lpstr>
      <vt:lpstr>Tw Cen MT Condensed</vt:lpstr>
      <vt:lpstr>Wingdings</vt:lpstr>
      <vt:lpstr>Wingdings 3</vt:lpstr>
      <vt:lpstr>Integral</vt:lpstr>
      <vt:lpstr>PowerPoint Presentation</vt:lpstr>
      <vt:lpstr>Agenda</vt:lpstr>
      <vt:lpstr>Finance Department Organizational Chart</vt:lpstr>
      <vt:lpstr>Finance Department – Annual Operations</vt:lpstr>
      <vt:lpstr>Finance Department – Budget Cycle</vt:lpstr>
      <vt:lpstr>Finance Department – Compliance &amp; Regulatory Reporting</vt:lpstr>
      <vt:lpstr>Finance Department – Areas of Focus</vt:lpstr>
      <vt:lpstr>Public Works Department Organizational Chart</vt:lpstr>
      <vt:lpstr>Public Works Department</vt:lpstr>
      <vt:lpstr>Public Works Department</vt:lpstr>
      <vt:lpstr>Public Works Department – Current Projects</vt:lpstr>
      <vt:lpstr>City Advisory Boards </vt:lpstr>
      <vt:lpstr>City Advisory Boards </vt:lpstr>
      <vt:lpstr>PowerPoint Presentation</vt:lpstr>
      <vt:lpstr>Breakout Session</vt:lpstr>
      <vt:lpstr>PowerPoint Presentation</vt:lpstr>
    </vt:vector>
  </TitlesOfParts>
  <Company>City of Rancho Palos Verdes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Karina Banales</dc:creator>
  <cp:lastModifiedBy>Trang Nguyen</cp:lastModifiedBy>
  <cp:revision>278</cp:revision>
  <cp:lastPrinted>2021-10-22T22:27:32Z</cp:lastPrinted>
  <dcterms:created xsi:type="dcterms:W3CDTF">2020-06-24T23:44:10Z</dcterms:created>
  <dcterms:modified xsi:type="dcterms:W3CDTF">2021-10-27T01:01:41Z</dcterms:modified>
</cp:coreProperties>
</file>